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5"/>
  </p:notesMasterIdLst>
  <p:handoutMasterIdLst>
    <p:handoutMasterId r:id="rId36"/>
  </p:handoutMasterIdLst>
  <p:sldIdLst>
    <p:sldId id="256" r:id="rId2"/>
    <p:sldId id="322" r:id="rId3"/>
    <p:sldId id="324" r:id="rId4"/>
    <p:sldId id="325" r:id="rId5"/>
    <p:sldId id="315" r:id="rId6"/>
    <p:sldId id="326" r:id="rId7"/>
    <p:sldId id="311" r:id="rId8"/>
    <p:sldId id="330" r:id="rId9"/>
    <p:sldId id="332" r:id="rId10"/>
    <p:sldId id="331" r:id="rId11"/>
    <p:sldId id="333" r:id="rId12"/>
    <p:sldId id="310" r:id="rId13"/>
    <p:sldId id="329" r:id="rId14"/>
    <p:sldId id="327" r:id="rId15"/>
    <p:sldId id="306" r:id="rId16"/>
    <p:sldId id="302" r:id="rId17"/>
    <p:sldId id="296" r:id="rId18"/>
    <p:sldId id="292" r:id="rId19"/>
    <p:sldId id="328" r:id="rId20"/>
    <p:sldId id="271" r:id="rId21"/>
    <p:sldId id="272" r:id="rId22"/>
    <p:sldId id="273" r:id="rId23"/>
    <p:sldId id="280" r:id="rId24"/>
    <p:sldId id="277" r:id="rId25"/>
    <p:sldId id="278" r:id="rId26"/>
    <p:sldId id="297" r:id="rId27"/>
    <p:sldId id="298" r:id="rId28"/>
    <p:sldId id="279" r:id="rId29"/>
    <p:sldId id="299" r:id="rId30"/>
    <p:sldId id="317" r:id="rId31"/>
    <p:sldId id="318" r:id="rId32"/>
    <p:sldId id="300" r:id="rId33"/>
    <p:sldId id="319" r:id="rId34"/>
  </p:sldIdLst>
  <p:sldSz cx="9144000" cy="6858000" type="screen4x3"/>
  <p:notesSz cx="6735763" cy="98663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76092"/>
    <a:srgbClr val="294A8B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řední styl 2 – zvýraznění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301B821-A1FF-4177-AEE7-76D212191A09}" styleName="Střední styl 1 – zvýraznění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1" autoAdjust="0"/>
    <p:restoredTop sz="94660"/>
  </p:normalViewPr>
  <p:slideViewPr>
    <p:cSldViewPr snapToGrid="0">
      <p:cViewPr varScale="1">
        <p:scale>
          <a:sx n="77" d="100"/>
          <a:sy n="77" d="100"/>
        </p:scale>
        <p:origin x="92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oleObject" Target="file:///\\fis13\osms$\SPOLECNY\Posp&#237;&#353;ilov&#225;P\Demografie\Narozeni_ORP_okresy_Pk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fis13\osms$\SPOLECNY\Posp&#237;&#353;ilov&#225;P\Demografie\Narozeni_ORP_okresy_Pk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7.6882784101546697E-2"/>
          <c:y val="4.0556203657521127E-2"/>
          <c:w val="0.88925067452192574"/>
          <c:h val="0.78983757567662893"/>
        </c:manualLayout>
      </c:layout>
      <c:lineChart>
        <c:grouping val="standard"/>
        <c:varyColors val="0"/>
        <c:ser>
          <c:idx val="0"/>
          <c:order val="0"/>
          <c:tx>
            <c:strRef>
              <c:f>Okresy!$A$5</c:f>
              <c:strCache>
                <c:ptCount val="1"/>
                <c:pt idx="0">
                  <c:v>okres Chrudim</c:v>
                </c:pt>
              </c:strCache>
            </c:strRef>
          </c:tx>
          <c:spPr>
            <a:ln w="34925" cap="rnd">
              <a:solidFill>
                <a:srgbClr val="FFC000"/>
              </a:solidFill>
              <a:round/>
            </a:ln>
            <a:effectLst/>
          </c:spPr>
          <c:marker>
            <c:symbol val="none"/>
          </c:marker>
          <c:cat>
            <c:numRef>
              <c:f>Okresy!$N$4:$AE$4</c:f>
              <c:numCache>
                <c:formatCode>General</c:formatCode>
                <c:ptCount val="1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</c:numCache>
            </c:numRef>
          </c:cat>
          <c:val>
            <c:numRef>
              <c:f>Okresy!$N$5:$AE$5</c:f>
              <c:numCache>
                <c:formatCode>#,##0</c:formatCode>
                <c:ptCount val="18"/>
                <c:pt idx="0">
                  <c:v>1126</c:v>
                </c:pt>
                <c:pt idx="1">
                  <c:v>1140</c:v>
                </c:pt>
                <c:pt idx="2">
                  <c:v>1077</c:v>
                </c:pt>
                <c:pt idx="3">
                  <c:v>1111</c:v>
                </c:pt>
                <c:pt idx="4">
                  <c:v>1047</c:v>
                </c:pt>
                <c:pt idx="5">
                  <c:v>1071</c:v>
                </c:pt>
                <c:pt idx="6">
                  <c:v>994</c:v>
                </c:pt>
                <c:pt idx="7">
                  <c:v>1088</c:v>
                </c:pt>
                <c:pt idx="8">
                  <c:v>1055</c:v>
                </c:pt>
                <c:pt idx="9">
                  <c:v>1093</c:v>
                </c:pt>
                <c:pt idx="10">
                  <c:v>1083</c:v>
                </c:pt>
                <c:pt idx="11">
                  <c:v>1096</c:v>
                </c:pt>
                <c:pt idx="12">
                  <c:v>1151</c:v>
                </c:pt>
                <c:pt idx="13">
                  <c:v>1128</c:v>
                </c:pt>
                <c:pt idx="14">
                  <c:v>1108</c:v>
                </c:pt>
                <c:pt idx="15">
                  <c:v>1025</c:v>
                </c:pt>
                <c:pt idx="16">
                  <c:v>957</c:v>
                </c:pt>
                <c:pt idx="17">
                  <c:v>821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3-0EC6-4B8C-B079-BA8992A93482}"/>
            </c:ext>
          </c:extLst>
        </c:ser>
        <c:ser>
          <c:idx val="1"/>
          <c:order val="1"/>
          <c:tx>
            <c:strRef>
              <c:f>Okresy!$A$6</c:f>
              <c:strCache>
                <c:ptCount val="1"/>
                <c:pt idx="0">
                  <c:v>okres Pardubice</c:v>
                </c:pt>
              </c:strCache>
            </c:strRef>
          </c:tx>
          <c:spPr>
            <a:ln w="3492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cat>
            <c:numRef>
              <c:f>Okresy!$N$4:$AE$4</c:f>
              <c:numCache>
                <c:formatCode>General</c:formatCode>
                <c:ptCount val="1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</c:numCache>
            </c:numRef>
          </c:cat>
          <c:val>
            <c:numRef>
              <c:f>Okresy!$N$6:$AE$6</c:f>
              <c:numCache>
                <c:formatCode>#,##0</c:formatCode>
                <c:ptCount val="18"/>
                <c:pt idx="0">
                  <c:v>1836</c:v>
                </c:pt>
                <c:pt idx="1">
                  <c:v>1872</c:v>
                </c:pt>
                <c:pt idx="2">
                  <c:v>1880</c:v>
                </c:pt>
                <c:pt idx="3">
                  <c:v>1856</c:v>
                </c:pt>
                <c:pt idx="4">
                  <c:v>1758</c:v>
                </c:pt>
                <c:pt idx="5">
                  <c:v>1813</c:v>
                </c:pt>
                <c:pt idx="6">
                  <c:v>1701</c:v>
                </c:pt>
                <c:pt idx="7">
                  <c:v>1795</c:v>
                </c:pt>
                <c:pt idx="8">
                  <c:v>1794</c:v>
                </c:pt>
                <c:pt idx="9">
                  <c:v>1854</c:v>
                </c:pt>
                <c:pt idx="10">
                  <c:v>1782</c:v>
                </c:pt>
                <c:pt idx="11">
                  <c:v>1827</c:v>
                </c:pt>
                <c:pt idx="12">
                  <c:v>1932</c:v>
                </c:pt>
                <c:pt idx="13">
                  <c:v>1840</c:v>
                </c:pt>
                <c:pt idx="14">
                  <c:v>1834</c:v>
                </c:pt>
                <c:pt idx="15">
                  <c:v>1650</c:v>
                </c:pt>
                <c:pt idx="16">
                  <c:v>1530</c:v>
                </c:pt>
                <c:pt idx="17">
                  <c:v>1436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0-0EC6-4B8C-B079-BA8992A93482}"/>
            </c:ext>
          </c:extLst>
        </c:ser>
        <c:ser>
          <c:idx val="2"/>
          <c:order val="2"/>
          <c:tx>
            <c:strRef>
              <c:f>Okresy!$A$7</c:f>
              <c:strCache>
                <c:ptCount val="1"/>
                <c:pt idx="0">
                  <c:v>okres Svitavy</c:v>
                </c:pt>
              </c:strCache>
            </c:strRef>
          </c:tx>
          <c:spPr>
            <a:ln w="3492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numRef>
              <c:f>Okresy!$N$4:$AE$4</c:f>
              <c:numCache>
                <c:formatCode>General</c:formatCode>
                <c:ptCount val="1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</c:numCache>
            </c:numRef>
          </c:cat>
          <c:val>
            <c:numRef>
              <c:f>Okresy!$N$7:$AE$7</c:f>
              <c:numCache>
                <c:formatCode>#,##0</c:formatCode>
                <c:ptCount val="18"/>
                <c:pt idx="0">
                  <c:v>1193</c:v>
                </c:pt>
                <c:pt idx="1">
                  <c:v>1152</c:v>
                </c:pt>
                <c:pt idx="2">
                  <c:v>1126</c:v>
                </c:pt>
                <c:pt idx="3">
                  <c:v>1158</c:v>
                </c:pt>
                <c:pt idx="4">
                  <c:v>1067</c:v>
                </c:pt>
                <c:pt idx="5">
                  <c:v>1059</c:v>
                </c:pt>
                <c:pt idx="6">
                  <c:v>981</c:v>
                </c:pt>
                <c:pt idx="7">
                  <c:v>1040</c:v>
                </c:pt>
                <c:pt idx="8">
                  <c:v>1033</c:v>
                </c:pt>
                <c:pt idx="9">
                  <c:v>1073</c:v>
                </c:pt>
                <c:pt idx="10">
                  <c:v>1075</c:v>
                </c:pt>
                <c:pt idx="11">
                  <c:v>1088</c:v>
                </c:pt>
                <c:pt idx="12">
                  <c:v>1090</c:v>
                </c:pt>
                <c:pt idx="13">
                  <c:v>1064</c:v>
                </c:pt>
                <c:pt idx="14">
                  <c:v>1077</c:v>
                </c:pt>
                <c:pt idx="15">
                  <c:v>982</c:v>
                </c:pt>
                <c:pt idx="16">
                  <c:v>836</c:v>
                </c:pt>
                <c:pt idx="17">
                  <c:v>875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4-0EC6-4B8C-B079-BA8992A93482}"/>
            </c:ext>
          </c:extLst>
        </c:ser>
        <c:ser>
          <c:idx val="3"/>
          <c:order val="3"/>
          <c:tx>
            <c:strRef>
              <c:f>Okresy!$A$8</c:f>
              <c:strCache>
                <c:ptCount val="1"/>
                <c:pt idx="0">
                  <c:v>okres Ústí nad Orlicí</c:v>
                </c:pt>
              </c:strCache>
            </c:strRef>
          </c:tx>
          <c:spPr>
            <a:ln w="34925" cap="rnd">
              <a:solidFill>
                <a:schemeClr val="accent1"/>
              </a:solidFill>
              <a:round/>
            </a:ln>
            <a:effectLst/>
          </c:spPr>
          <c:marker>
            <c:symbol val="none"/>
          </c:marker>
          <c:cat>
            <c:numRef>
              <c:f>Okresy!$N$4:$AE$4</c:f>
              <c:numCache>
                <c:formatCode>General</c:formatCode>
                <c:ptCount val="18"/>
                <c:pt idx="0">
                  <c:v>2007</c:v>
                </c:pt>
                <c:pt idx="1">
                  <c:v>2008</c:v>
                </c:pt>
                <c:pt idx="2">
                  <c:v>2009</c:v>
                </c:pt>
                <c:pt idx="3">
                  <c:v>2010</c:v>
                </c:pt>
                <c:pt idx="4">
                  <c:v>2011</c:v>
                </c:pt>
                <c:pt idx="5">
                  <c:v>2012</c:v>
                </c:pt>
                <c:pt idx="6">
                  <c:v>2013</c:v>
                </c:pt>
                <c:pt idx="7">
                  <c:v>2014</c:v>
                </c:pt>
                <c:pt idx="8">
                  <c:v>2015</c:v>
                </c:pt>
                <c:pt idx="9">
                  <c:v>2016</c:v>
                </c:pt>
                <c:pt idx="10">
                  <c:v>2017</c:v>
                </c:pt>
                <c:pt idx="11">
                  <c:v>2018</c:v>
                </c:pt>
                <c:pt idx="12">
                  <c:v>2019</c:v>
                </c:pt>
                <c:pt idx="13">
                  <c:v>2020</c:v>
                </c:pt>
                <c:pt idx="14">
                  <c:v>2021</c:v>
                </c:pt>
                <c:pt idx="15">
                  <c:v>2022</c:v>
                </c:pt>
                <c:pt idx="16">
                  <c:v>2023</c:v>
                </c:pt>
                <c:pt idx="17">
                  <c:v>2024</c:v>
                </c:pt>
              </c:numCache>
            </c:numRef>
          </c:cat>
          <c:val>
            <c:numRef>
              <c:f>Okresy!$N$8:$AE$8</c:f>
              <c:numCache>
                <c:formatCode>#,##0</c:formatCode>
                <c:ptCount val="18"/>
                <c:pt idx="0">
                  <c:v>1554</c:v>
                </c:pt>
                <c:pt idx="1">
                  <c:v>1588</c:v>
                </c:pt>
                <c:pt idx="2">
                  <c:v>1561</c:v>
                </c:pt>
                <c:pt idx="3">
                  <c:v>1596</c:v>
                </c:pt>
                <c:pt idx="4">
                  <c:v>1440</c:v>
                </c:pt>
                <c:pt idx="5">
                  <c:v>1442</c:v>
                </c:pt>
                <c:pt idx="6">
                  <c:v>1401</c:v>
                </c:pt>
                <c:pt idx="7">
                  <c:v>1487</c:v>
                </c:pt>
                <c:pt idx="8">
                  <c:v>1420</c:v>
                </c:pt>
                <c:pt idx="9">
                  <c:v>1513</c:v>
                </c:pt>
                <c:pt idx="10">
                  <c:v>1432</c:v>
                </c:pt>
                <c:pt idx="11">
                  <c:v>1515</c:v>
                </c:pt>
                <c:pt idx="12">
                  <c:v>1499</c:v>
                </c:pt>
                <c:pt idx="13">
                  <c:v>1438</c:v>
                </c:pt>
                <c:pt idx="14">
                  <c:v>1402</c:v>
                </c:pt>
                <c:pt idx="15">
                  <c:v>1272</c:v>
                </c:pt>
                <c:pt idx="16">
                  <c:v>1193</c:v>
                </c:pt>
                <c:pt idx="17">
                  <c:v>1069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24-0EC6-4B8C-B079-BA8992A9348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838763663"/>
        <c:axId val="1"/>
      </c:lineChart>
      <c:catAx>
        <c:axId val="183876366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vert="horz"/>
          <a:lstStyle/>
          <a:p>
            <a:pPr>
              <a:defRPr b="1"/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8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b="1"/>
            </a:pPr>
            <a:endParaRPr lang="cs-CZ"/>
          </a:p>
        </c:txPr>
        <c:crossAx val="1838763663"/>
        <c:crosses val="autoZero"/>
        <c:crossBetween val="between"/>
      </c:valAx>
      <c:spPr>
        <a:solidFill>
          <a:schemeClr val="bg1"/>
        </a:solidFill>
        <a:ln w="25400">
          <a:noFill/>
        </a:ln>
      </c:spPr>
    </c:plotArea>
    <c:legend>
      <c:legendPos val="r"/>
      <c:layout>
        <c:manualLayout>
          <c:xMode val="edge"/>
          <c:yMode val="edge"/>
          <c:x val="0.11512952955079604"/>
          <c:y val="0.92477516569421625"/>
          <c:w val="0.76809084994223953"/>
          <c:h val="6.6799115984281385E-2"/>
        </c:manualLayout>
      </c:layout>
      <c:overlay val="0"/>
      <c:spPr>
        <a:solidFill>
          <a:schemeClr val="bg1"/>
        </a:solidFill>
        <a:ln w="25400">
          <a:noFill/>
        </a:ln>
      </c:spPr>
      <c:txPr>
        <a:bodyPr/>
        <a:lstStyle/>
        <a:p>
          <a:pPr>
            <a:defRPr b="1"/>
          </a:pPr>
          <a:endParaRPr lang="cs-CZ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 b="0" i="0" u="none" strike="noStrike" baseline="0">
          <a:solidFill>
            <a:srgbClr val="000000"/>
          </a:solidFill>
          <a:latin typeface="Arial" panose="020B0604020202020204" pitchFamily="34" charset="0"/>
          <a:ea typeface="Calibri"/>
          <a:cs typeface="Arial" panose="020B0604020202020204" pitchFamily="34" charset="0"/>
        </a:defRPr>
      </a:pPr>
      <a:endParaRPr lang="cs-CZ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cs-CZ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8.1109678543105981E-2"/>
          <c:y val="4.3138003921868236E-2"/>
          <c:w val="0.88180459585408966"/>
          <c:h val="0.81225828671868505"/>
        </c:manualLayout>
      </c:layout>
      <c:lineChart>
        <c:grouping val="standard"/>
        <c:varyColors val="0"/>
        <c:ser>
          <c:idx val="1"/>
          <c:order val="0"/>
          <c:spPr>
            <a:ln w="28575" cap="rnd">
              <a:solidFill>
                <a:srgbClr val="C00000"/>
              </a:solidFill>
              <a:round/>
            </a:ln>
            <a:effectLst/>
          </c:spPr>
          <c:marker>
            <c:symbol val="none"/>
          </c:marker>
          <c:dLbls>
            <c:dLbl>
              <c:idx val="1"/>
              <c:layout>
                <c:manualLayout>
                  <c:x val="-3.8418276209255579E-2"/>
                  <c:y val="-3.571859652165557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782-4EBC-BBA2-3725AD9D19E6}"/>
                </c:ext>
              </c:extLst>
            </c:dLbl>
            <c:dLbl>
              <c:idx val="4"/>
              <c:layout>
                <c:manualLayout>
                  <c:x val="-3.9129273743976913E-17"/>
                  <c:y val="-8.929649130413839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782-4EBC-BBA2-3725AD9D19E6}"/>
                </c:ext>
              </c:extLst>
            </c:dLbl>
            <c:dLbl>
              <c:idx val="6"/>
              <c:layout>
                <c:manualLayout>
                  <c:x val="-8.7508295809971035E-2"/>
                  <c:y val="-1.190619884055185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782-4EBC-BBA2-3725AD9D19E6}"/>
                </c:ext>
              </c:extLst>
            </c:dLbl>
            <c:dLbl>
              <c:idx val="7"/>
              <c:layout>
                <c:manualLayout>
                  <c:x val="-5.5493065635591393E-2"/>
                  <c:y val="-3.274204681151762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1782-4EBC-BBA2-3725AD9D19E6}"/>
                </c:ext>
              </c:extLst>
            </c:dLbl>
            <c:dLbl>
              <c:idx val="8"/>
              <c:layout>
                <c:manualLayout>
                  <c:x val="-3.8418276209255579E-2"/>
                  <c:y val="2.678894739124170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1782-4EBC-BBA2-3725AD9D19E6}"/>
                </c:ext>
              </c:extLst>
            </c:dLbl>
            <c:dLbl>
              <c:idx val="9"/>
              <c:layout>
                <c:manualLayout>
                  <c:x val="-4.9090019600715538E-2"/>
                  <c:y val="-3.57185965216555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1782-4EBC-BBA2-3725AD9D19E6}"/>
                </c:ext>
              </c:extLst>
            </c:dLbl>
            <c:dLbl>
              <c:idx val="10"/>
              <c:layout>
                <c:manualLayout>
                  <c:x val="-6.1465538573122383E-2"/>
                  <c:y val="1.600814084770078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1782-4EBC-BBA2-3725AD9D19E6}"/>
                </c:ext>
              </c:extLst>
            </c:dLbl>
            <c:dLbl>
              <c:idx val="11"/>
              <c:layout>
                <c:manualLayout>
                  <c:x val="-3.62839275309636E-2"/>
                  <c:y val="-2.97654971013796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1782-4EBC-BBA2-3725AD9D19E6}"/>
                </c:ext>
              </c:extLst>
            </c:dLbl>
            <c:dLbl>
              <c:idx val="12"/>
              <c:layout>
                <c:manualLayout>
                  <c:x val="-4.0552624887547552E-2"/>
                  <c:y val="2.3812397681103714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1782-4EBC-BBA2-3725AD9D19E6}"/>
                </c:ext>
              </c:extLst>
            </c:dLbl>
            <c:dLbl>
              <c:idx val="13"/>
              <c:layout>
                <c:manualLayout>
                  <c:x val="-3.6283927530963676E-2"/>
                  <c:y val="-2.976549710137969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1782-4EBC-BBA2-3725AD9D19E6}"/>
                </c:ext>
              </c:extLst>
            </c:dLbl>
            <c:dLbl>
              <c:idx val="14"/>
              <c:layout>
                <c:manualLayout>
                  <c:x val="-2.3477835461211741E-2"/>
                  <c:y val="3.27420468115176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1782-4EBC-BBA2-3725AD9D19E6}"/>
                </c:ext>
              </c:extLst>
            </c:dLbl>
            <c:dLbl>
              <c:idx val="15"/>
              <c:layout>
                <c:manualLayout>
                  <c:x val="-4.9090019600715462E-2"/>
                  <c:y val="-2.976549710137964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1782-4EBC-BBA2-3725AD9D19E6}"/>
                </c:ext>
              </c:extLst>
            </c:dLbl>
            <c:dLbl>
              <c:idx val="16"/>
              <c:layout>
                <c:manualLayout>
                  <c:x val="-1.4940440748043758E-2"/>
                  <c:y val="2.678894739124167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1782-4EBC-BBA2-3725AD9D19E6}"/>
                </c:ext>
              </c:extLst>
            </c:dLbl>
            <c:dLbl>
              <c:idx val="17"/>
              <c:layout>
                <c:manualLayout>
                  <c:x val="-5.3099646061495261E-2"/>
                  <c:y val="-2.285040025127121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1782-4EBC-BBA2-3725AD9D19E6}"/>
                </c:ext>
              </c:extLst>
            </c:dLbl>
            <c:dLbl>
              <c:idx val="18"/>
              <c:layout>
                <c:manualLayout>
                  <c:x val="-5.2500955002670324E-3"/>
                  <c:y val="-3.5718499842955491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1782-4EBC-BBA2-3725AD9D19E6}"/>
                </c:ext>
              </c:extLst>
            </c:dLbl>
            <c:dLbl>
              <c:idx val="19"/>
              <c:layout>
                <c:manualLayout>
                  <c:x val="-2.1343486782921329E-3"/>
                  <c:y val="-3.27420468115176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1782-4EBC-BBA2-3725AD9D19E6}"/>
                </c:ext>
              </c:extLst>
            </c:dLbl>
            <c:dLbl>
              <c:idx val="21"/>
              <c:layout>
                <c:manualLayout>
                  <c:x val="-1.5651709497590765E-16"/>
                  <c:y val="-1.0913889525656084E-16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1782-4EBC-BBA2-3725AD9D19E6}"/>
                </c:ext>
              </c:extLst>
            </c:dLbl>
            <c:dLbl>
              <c:idx val="22"/>
              <c:layout>
                <c:manualLayout>
                  <c:x val="-7.0225528085372968E-2"/>
                  <c:y val="-2.6952233003115422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1782-4EBC-BBA2-3725AD9D19E6}"/>
                </c:ext>
              </c:extLst>
            </c:dLbl>
            <c:dLbl>
              <c:idx val="23"/>
              <c:layout>
                <c:manualLayout>
                  <c:x val="-4.7066943728800437E-2"/>
                  <c:y val="3.3808286856647975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5.710950528327291E-2"/>
                      <c:h val="5.337900357382365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11-1782-4EBC-BBA2-3725AD9D19E6}"/>
                </c:ext>
              </c:extLst>
            </c:dLbl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>
                    <a:solidFill>
                      <a:schemeClr val="accent1">
                        <a:lumMod val="75000"/>
                      </a:schemeClr>
                    </a:solidFill>
                  </a:defRPr>
                </a:pPr>
                <a:endParaRPr lang="cs-CZ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List1!$H$2:$AE$2</c:f>
              <c:numCache>
                <c:formatCode>General</c:formatCode>
                <c:ptCount val="24"/>
                <c:pt idx="0">
                  <c:v>2001</c:v>
                </c:pt>
                <c:pt idx="1">
                  <c:v>2002</c:v>
                </c:pt>
                <c:pt idx="2">
                  <c:v>2003</c:v>
                </c:pt>
                <c:pt idx="3">
                  <c:v>2004</c:v>
                </c:pt>
                <c:pt idx="4">
                  <c:v>2005</c:v>
                </c:pt>
                <c:pt idx="5">
                  <c:v>2006</c:v>
                </c:pt>
                <c:pt idx="6">
                  <c:v>2007</c:v>
                </c:pt>
                <c:pt idx="7">
                  <c:v>2008</c:v>
                </c:pt>
                <c:pt idx="8">
                  <c:v>2009</c:v>
                </c:pt>
                <c:pt idx="9">
                  <c:v>2010</c:v>
                </c:pt>
                <c:pt idx="10">
                  <c:v>2011</c:v>
                </c:pt>
                <c:pt idx="11">
                  <c:v>2012</c:v>
                </c:pt>
                <c:pt idx="12">
                  <c:v>2013</c:v>
                </c:pt>
                <c:pt idx="13">
                  <c:v>2014</c:v>
                </c:pt>
                <c:pt idx="14">
                  <c:v>2015</c:v>
                </c:pt>
                <c:pt idx="15">
                  <c:v>2016</c:v>
                </c:pt>
                <c:pt idx="16">
                  <c:v>2017</c:v>
                </c:pt>
                <c:pt idx="17">
                  <c:v>2018</c:v>
                </c:pt>
                <c:pt idx="18">
                  <c:v>2019</c:v>
                </c:pt>
                <c:pt idx="19">
                  <c:v>2020</c:v>
                </c:pt>
                <c:pt idx="20">
                  <c:v>2021</c:v>
                </c:pt>
                <c:pt idx="21">
                  <c:v>2022</c:v>
                </c:pt>
                <c:pt idx="22">
                  <c:v>2023</c:v>
                </c:pt>
                <c:pt idx="23">
                  <c:v>2024</c:v>
                </c:pt>
              </c:numCache>
            </c:numRef>
          </c:cat>
          <c:val>
            <c:numRef>
              <c:f>List1!$H$7:$AE$7</c:f>
              <c:numCache>
                <c:formatCode>#,##0</c:formatCode>
                <c:ptCount val="24"/>
                <c:pt idx="0">
                  <c:v>4466</c:v>
                </c:pt>
                <c:pt idx="1">
                  <c:v>4653</c:v>
                </c:pt>
                <c:pt idx="2">
                  <c:v>4645</c:v>
                </c:pt>
                <c:pt idx="3">
                  <c:v>4821</c:v>
                </c:pt>
                <c:pt idx="4">
                  <c:v>4909</c:v>
                </c:pt>
                <c:pt idx="5">
                  <c:v>5248</c:v>
                </c:pt>
                <c:pt idx="6">
                  <c:v>5709</c:v>
                </c:pt>
                <c:pt idx="7">
                  <c:v>5752</c:v>
                </c:pt>
                <c:pt idx="8">
                  <c:v>5644</c:v>
                </c:pt>
                <c:pt idx="9">
                  <c:v>5721</c:v>
                </c:pt>
                <c:pt idx="10">
                  <c:v>5312</c:v>
                </c:pt>
                <c:pt idx="11">
                  <c:v>5385</c:v>
                </c:pt>
                <c:pt idx="12">
                  <c:v>5077</c:v>
                </c:pt>
                <c:pt idx="13">
                  <c:v>5410</c:v>
                </c:pt>
                <c:pt idx="14">
                  <c:v>5302</c:v>
                </c:pt>
                <c:pt idx="15">
                  <c:v>5533</c:v>
                </c:pt>
                <c:pt idx="16">
                  <c:v>5372</c:v>
                </c:pt>
                <c:pt idx="17">
                  <c:v>5526</c:v>
                </c:pt>
                <c:pt idx="18">
                  <c:v>5672</c:v>
                </c:pt>
                <c:pt idx="19">
                  <c:v>5470</c:v>
                </c:pt>
                <c:pt idx="20">
                  <c:v>5421</c:v>
                </c:pt>
                <c:pt idx="21">
                  <c:v>4929</c:v>
                </c:pt>
                <c:pt idx="22">
                  <c:v>4516</c:v>
                </c:pt>
                <c:pt idx="23">
                  <c:v>4201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2-1782-4EBC-BBA2-3725AD9D19E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973045871"/>
        <c:axId val="1"/>
      </c:lineChart>
      <c:catAx>
        <c:axId val="1973045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/>
            </a:pPr>
            <a:endParaRPr lang="cs-CZ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  <c:min val="4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/>
            </a:pPr>
            <a:endParaRPr lang="cs-CZ"/>
          </a:p>
        </c:txPr>
        <c:crossAx val="1973045871"/>
        <c:crosses val="autoZero"/>
        <c:crossBetween val="between"/>
      </c:valAx>
      <c:spPr>
        <a:solidFill>
          <a:schemeClr val="bg1"/>
        </a:solidFill>
        <a:ln>
          <a:noFill/>
        </a:ln>
        <a:effectLst/>
      </c:spPr>
    </c:plotArea>
    <c:plotVisOnly val="1"/>
    <c:dispBlanksAs val="gap"/>
    <c:showDLblsOverMax val="0"/>
  </c:chart>
  <c:spPr>
    <a:noFill/>
    <a:ln w="6350">
      <a:noFill/>
    </a:ln>
  </c:spPr>
  <c:txPr>
    <a:bodyPr/>
    <a:lstStyle/>
    <a:p>
      <a:pPr>
        <a:defRPr sz="1200" b="1" i="0" u="none" strike="noStrike" baseline="0">
          <a:solidFill>
            <a:srgbClr val="000000"/>
          </a:solidFill>
          <a:latin typeface="Arial" panose="020B0604020202020204" pitchFamily="34" charset="0"/>
          <a:ea typeface="Calibri"/>
          <a:cs typeface="Arial" panose="020B0604020202020204" pitchFamily="34" charset="0"/>
        </a:defRPr>
      </a:pPr>
      <a:endParaRPr lang="cs-CZ"/>
    </a:p>
  </c:txPr>
  <c:externalData r:id="rId1">
    <c:autoUpdate val="0"/>
  </c:externalData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0.69408</cdr:x>
      <cdr:y>0.04013</cdr:y>
    </cdr:from>
    <cdr:to>
      <cdr:x>0.80999</cdr:x>
      <cdr:y>0.09763</cdr:y>
    </cdr:to>
    <cdr:sp macro="" textlink="">
      <cdr:nvSpPr>
        <cdr:cNvPr id="2" name="TextovéPole 4"/>
        <cdr:cNvSpPr/>
      </cdr:nvSpPr>
      <cdr:spPr>
        <a:xfrm xmlns:a="http://schemas.openxmlformats.org/drawingml/2006/main">
          <a:off x="6031711" y="192274"/>
          <a:ext cx="1007280" cy="27554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0">
          <a:noFill/>
        </a:ln>
      </cdr:spPr>
      <cdr:style>
        <a:lnRef xmlns:a="http://schemas.openxmlformats.org/drawingml/2006/main" idx="0">
          <a:scrgbClr r="0" g="0" b="0"/>
        </a:lnRef>
        <a:fillRef xmlns:a="http://schemas.openxmlformats.org/drawingml/2006/main" idx="0">
          <a:scrgbClr r="0" g="0" b="0"/>
        </a:fillRef>
        <a:effectRef xmlns:a="http://schemas.openxmlformats.org/drawingml/2006/main" idx="0">
          <a:scrgbClr r="0" g="0" b="0"/>
        </a:effectRef>
        <a:fontRef xmlns:a="http://schemas.openxmlformats.org/drawingml/2006/main" idx="minor"/>
      </cdr:style>
      <cdr:txBody>
        <a:bodyPr xmlns:a="http://schemas.openxmlformats.org/drawingml/2006/main" lIns="90000" tIns="45000" rIns="90000" bIns="45000" anchor="t">
          <a:spAutoFit/>
        </a:bodyPr>
        <a:lstStyle xmlns:a="http://schemas.openxmlformats.org/drawingml/2006/main">
          <a:defPPr>
            <a:defRPr lang="cs-CZ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lnSpc>
              <a:spcPct val="100000"/>
            </a:lnSpc>
          </a:pPr>
          <a:r>
            <a:rPr lang="cs-CZ" sz="1200" b="1" spc="-1" dirty="0">
              <a:solidFill>
                <a:srgbClr val="000000"/>
              </a:solidFill>
              <a:latin typeface="Calibri"/>
              <a:ea typeface="DejaVu Sans"/>
            </a:rPr>
            <a:t>1</a:t>
          </a:r>
          <a:r>
            <a:rPr lang="cs-CZ" sz="1200" b="1" strike="noStrike" spc="-1" dirty="0">
              <a:solidFill>
                <a:srgbClr val="000000"/>
              </a:solidFill>
              <a:latin typeface="Calibri"/>
              <a:ea typeface="DejaVu Sans"/>
            </a:rPr>
            <a:t>. ročník ZŠ</a:t>
          </a:r>
          <a:endParaRPr lang="cs-CZ" sz="1200" b="0" strike="noStrike" spc="-1" dirty="0">
            <a:latin typeface="Arial"/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14945" y="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3AE242B-A5D1-468D-94A1-A8179FB90144}" type="datetimeFigureOut">
              <a:rPr lang="cs-CZ" smtClean="0"/>
              <a:t>20.01.2026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371020"/>
            <a:ext cx="2918650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14945" y="9371020"/>
            <a:ext cx="2919734" cy="49529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1D9AA9-E098-4F35-8666-B316AFDA233D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716866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333500" y="1190625"/>
            <a:ext cx="7827963" cy="5872163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r>
              <a:rPr lang="cs-CZ" sz="4400" b="0" strike="noStrike" spc="-1">
                <a:latin typeface="Arial"/>
              </a:rPr>
              <a:t>Klikněte pro přesun snímku</a:t>
            </a: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516124" y="7438841"/>
            <a:ext cx="4128743" cy="704704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r>
              <a:rPr lang="cs-CZ" sz="2000" b="0" strike="noStrike" spc="-1">
                <a:latin typeface="Arial"/>
              </a:rPr>
              <a:t>Klikněte pro úpravu formátu komentářů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indent="0">
              <a:buNone/>
            </a:pPr>
            <a:r>
              <a:rPr lang="cs-CZ" sz="1400" b="0" strike="noStrike" spc="-1">
                <a:latin typeface="Times New Roman"/>
              </a:rPr>
              <a:t>&lt;záhlaví&gt;</a:t>
            </a:r>
          </a:p>
        </p:txBody>
      </p:sp>
      <p:sp>
        <p:nvSpPr>
          <p:cNvPr id="44" name="PlaceHolder 4"/>
          <p:cNvSpPr>
            <a:spLocks noGrp="1"/>
          </p:cNvSpPr>
          <p:nvPr>
            <p:ph type="dt" idx="4"/>
          </p:nvPr>
        </p:nvSpPr>
        <p:spPr>
          <a:xfrm>
            <a:off x="2921259" y="0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>
            <a:lvl1pPr indent="0" algn="r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45" name="PlaceHolder 5"/>
          <p:cNvSpPr>
            <a:spLocks noGrp="1"/>
          </p:cNvSpPr>
          <p:nvPr>
            <p:ph type="ftr" idx="5"/>
          </p:nvPr>
        </p:nvSpPr>
        <p:spPr>
          <a:xfrm>
            <a:off x="0" y="14878209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46" name="PlaceHolder 6"/>
          <p:cNvSpPr>
            <a:spLocks noGrp="1"/>
          </p:cNvSpPr>
          <p:nvPr>
            <p:ph type="sldNum" idx="6"/>
          </p:nvPr>
        </p:nvSpPr>
        <p:spPr>
          <a:xfrm>
            <a:off x="2921259" y="14878209"/>
            <a:ext cx="2239731" cy="782536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 algn="r">
              <a:buNone/>
            </a:pPr>
            <a:fld id="{B5E5D435-35B0-42D6-85D3-06724B0CFF93}" type="slidenum">
              <a:rPr lang="cs-CZ" sz="1400" b="0" strike="noStrike" spc="-1">
                <a:latin typeface="Times New Roman"/>
              </a:rPr>
              <a:t>‹#›</a:t>
            </a:fld>
            <a:endParaRPr lang="cs-CZ" sz="1400" b="0" strike="noStrike" spc="-1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9223381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7763" y="1231900"/>
            <a:ext cx="4438650" cy="3330575"/>
          </a:xfrm>
          <a:prstGeom prst="rect">
            <a:avLst/>
          </a:prstGeom>
          <a:ln w="0">
            <a:noFill/>
          </a:ln>
        </p:spPr>
      </p:sp>
      <p:sp>
        <p:nvSpPr>
          <p:cNvPr id="236" name="PlaceHolder 2"/>
          <p:cNvSpPr>
            <a:spLocks noGrp="1"/>
          </p:cNvSpPr>
          <p:nvPr>
            <p:ph type="body"/>
          </p:nvPr>
        </p:nvSpPr>
        <p:spPr>
          <a:xfrm>
            <a:off x="673664" y="4747949"/>
            <a:ext cx="5388084" cy="3883679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Autofit/>
          </a:bodyPr>
          <a:lstStyle/>
          <a:p>
            <a:pPr marL="216000" indent="0">
              <a:buNone/>
            </a:pPr>
            <a:endParaRPr lang="cs-CZ" sz="2000" b="0" strike="noStrike" spc="-1" dirty="0">
              <a:latin typeface="Arial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 type="sldNum" idx="7"/>
          </p:nvPr>
        </p:nvSpPr>
        <p:spPr>
          <a:xfrm>
            <a:off x="3815382" y="9371452"/>
            <a:ext cx="2918310" cy="494095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200" b="0" strike="noStrike" spc="-1">
                <a:solidFill>
                  <a:srgbClr val="000000"/>
                </a:solidFill>
                <a:latin typeface="+mn-lt"/>
                <a:ea typeface="+mn-ea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D93A7BC6-6455-44CD-BAB2-42FD856E361B}" type="slidenum">
              <a:rPr lang="cs-CZ" sz="1200" b="0" strike="noStrike" spc="-1">
                <a:solidFill>
                  <a:srgbClr val="000000"/>
                </a:solidFill>
                <a:latin typeface="+mn-lt"/>
                <a:ea typeface="+mn-ea"/>
              </a:rPr>
              <a:t>1</a:t>
            </a:fld>
            <a:endParaRPr lang="cs-CZ" sz="1200" b="0" strike="noStrike" spc="-1" dirty="0"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894438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B342214-033D-450C-8D80-8C1B62A1DA0F}" type="slidenum">
              <a:t>‹#›</a:t>
            </a:fld>
            <a:endParaRPr/>
          </a:p>
        </p:txBody>
      </p:sp>
      <p:sp>
        <p:nvSpPr>
          <p:cNvPr id="4" name="PlaceHolder 3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2F455507-5371-4C0A-959A-1B80EA0A90A2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EA0F5D81-4ACA-4903-AF4B-7606E60BD6A6}" type="slidenum">
              <a:t>‹#›</a:t>
            </a:fld>
            <a:endParaRPr/>
          </a:p>
        </p:txBody>
      </p:sp>
      <p:sp>
        <p:nvSpPr>
          <p:cNvPr id="9" name="PlaceHolder 8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452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682080"/>
            <a:ext cx="26496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2BC2B41-CB28-4DE8-80B1-D30162D85FBE}" type="slidenum">
              <a:t>‹#›</a:t>
            </a:fld>
            <a:endParaRPr/>
          </a:p>
        </p:txBody>
      </p:sp>
      <p:sp>
        <p:nvSpPr>
          <p:cNvPr id="11" name="PlaceHolder 10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2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E4AD63D-C455-46CB-820B-469FC7525FF9}" type="slidenum">
              <a:t>‹#›</a:t>
            </a:fld>
            <a:endParaRPr/>
          </a:p>
        </p:txBody>
      </p:sp>
      <p:sp>
        <p:nvSpPr>
          <p:cNvPr id="3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9087473B-7967-44B7-B122-2B01E89C66D4}" type="slidenum">
              <a:t>‹#›</a:t>
            </a:fld>
            <a:endParaRPr/>
          </a:p>
        </p:txBody>
      </p:sp>
      <p:sp>
        <p:nvSpPr>
          <p:cNvPr id="6" name="PlaceHolder 5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5B4FB0F8-886A-430D-AE2E-5EB47274DB53}" type="slidenum">
              <a:t>‹#›</a:t>
            </a:fld>
            <a:endParaRPr/>
          </a:p>
        </p:txBody>
      </p:sp>
      <p:sp>
        <p:nvSpPr>
          <p:cNvPr id="7" name="PlaceHolder 6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DC2CB026-E1BC-4C80-9A75-C65DF6FF2F12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685800" y="2130480"/>
            <a:ext cx="7771680" cy="6811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/>
            <a:endParaRPr lang="cs-CZ" sz="3200" b="0" strike="noStrike" spc="-1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668820FA-0AFD-453C-9F36-A029E010567D}" type="slidenum">
              <a:t>‹#›</a:t>
            </a:fld>
            <a:endParaRPr/>
          </a:p>
        </p:txBody>
      </p:sp>
      <p:sp>
        <p:nvSpPr>
          <p:cNvPr id="5" name="PlaceHolder 4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8B6B749C-BABC-4C77-9B1F-E9CAC9A56DC2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68208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A054B41A-992B-40E8-9B29-7A41D98823A5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buNone/>
            </a:pPr>
            <a:endParaRPr lang="cs-CZ" sz="4400" b="0" strike="noStrike" spc="-1">
              <a:latin typeface="Arial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4520"/>
            <a:ext cx="401580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682080"/>
            <a:ext cx="8229240" cy="18968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cs-CZ" sz="3200" b="0" strike="noStrike" spc="-1">
              <a:latin typeface="Arial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1"/>
          </p:nvPr>
        </p:nvSpPr>
        <p:spPr/>
        <p:txBody>
          <a:bodyPr/>
          <a:lstStyle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2"/>
          </p:nvPr>
        </p:nvSpPr>
        <p:spPr/>
        <p:txBody>
          <a:bodyPr/>
          <a:lstStyle/>
          <a:p>
            <a:fld id="{B3D70D4F-E34B-45D9-90AE-2E4E3DEEA200}" type="slidenum">
              <a:t>‹#›</a:t>
            </a:fld>
            <a:endParaRPr/>
          </a:p>
        </p:txBody>
      </p:sp>
      <p:sp>
        <p:nvSpPr>
          <p:cNvPr id="8" name="PlaceHolder 7"/>
          <p:cNvSpPr>
            <a:spLocks noGrp="1"/>
          </p:cNvSpPr>
          <p:nvPr>
            <p:ph type="dt" idx="3"/>
          </p:nvPr>
        </p:nvSpPr>
        <p:spPr/>
        <p:txBody>
          <a:bodyPr/>
          <a:lstStyle/>
          <a:p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6E6E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r>
              <a:rPr lang="cs-CZ" sz="1800" b="0" strike="noStrike" spc="-1">
                <a:latin typeface="Arial"/>
              </a:rPr>
              <a:t>Klikněte pro úpravu formátu textu nadpisu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ftr" idx="1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pos="0" algn="l"/>
              </a:tabLst>
              <a:defRPr lang="cs-CZ" sz="1400" b="0" strike="noStrike" spc="-1"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1400" b="0" strike="noStrike" spc="-1">
                <a:latin typeface="Times New Roman"/>
              </a:rPr>
              <a:t>&lt;zápatí&gt;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sldNum" idx="2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pos="0" algn="l"/>
              </a:tabLst>
              <a:defRPr lang="cs-CZ" sz="1200" b="0" strike="noStrike" spc="-1">
                <a:solidFill>
                  <a:srgbClr val="8B8B8B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fld id="{158B159D-8AAC-4E23-B8F6-74967FFA8322}" type="slidenum">
              <a:rPr lang="cs-CZ" sz="1200" b="0" strike="noStrike" spc="-1">
                <a:solidFill>
                  <a:srgbClr val="8B8B8B"/>
                </a:solidFill>
                <a:latin typeface="Calibri"/>
              </a:rPr>
              <a:t>‹#›</a:t>
            </a:fld>
            <a:endParaRPr lang="cs-CZ" sz="1200" b="0" strike="noStrike" spc="-1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dt" idx="3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ctr">
            <a:noAutofit/>
          </a:bodyPr>
          <a:lstStyle>
            <a:lvl1pPr indent="0">
              <a:buNone/>
              <a:defRPr lang="cs-CZ" sz="1400" b="0" strike="noStrike" spc="-1">
                <a:latin typeface="Times New Roman"/>
              </a:defRPr>
            </a:lvl1pPr>
          </a:lstStyle>
          <a:p>
            <a:pPr indent="0">
              <a:buNone/>
            </a:pPr>
            <a:r>
              <a:rPr lang="cs-CZ" sz="1400" b="0" strike="noStrike" spc="-1">
                <a:latin typeface="Times New Roman"/>
              </a:rPr>
              <a:t>&lt;datum/čas&gt;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3200" b="0" strike="noStrike" spc="-1">
                <a:latin typeface="Arial"/>
              </a:rPr>
              <a:t>Klikněte pro úpravu formátu textu osnovy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800" b="0" strike="noStrike" spc="-1">
                <a:latin typeface="Arial"/>
              </a:rPr>
              <a:t>Druhá úroveň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400" b="0" strike="noStrike" spc="-1">
                <a:latin typeface="Arial"/>
              </a:rPr>
              <a:t>Třetí úroveň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cs-CZ" sz="2000" b="0" strike="noStrike" spc="-1">
                <a:latin typeface="Arial"/>
              </a:rPr>
              <a:t>Čtvrtá úroveň osnovy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Pátá úroveň osnovy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Šestá úroveň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000" b="0" strike="noStrike" spc="-1">
                <a:latin typeface="Arial"/>
              </a:rPr>
              <a:t>Sedmá úroveň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prihlaskynastredni.cz/" TargetMode="External"/><Relationship Id="rId7" Type="http://schemas.openxmlformats.org/officeDocument/2006/relationships/hyperlink" Target="https://data.cermat.cz/menu/data-a-analyticke-vystupy-jednotna-prijimaci-zkouska/agregovana-data-jpz" TargetMode="Externa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Relationship Id="rId6" Type="http://schemas.openxmlformats.org/officeDocument/2006/relationships/hyperlink" Target="https://vzdelavanivdatech.cz/" TargetMode="External"/><Relationship Id="rId5" Type="http://schemas.openxmlformats.org/officeDocument/2006/relationships/hyperlink" Target="https://msmt.gov.cz/vzdelavani/stredni-vzdelavani/prijimani-na-stredni-skoly-a-konzervatore" TargetMode="External"/><Relationship Id="rId4" Type="http://schemas.openxmlformats.org/officeDocument/2006/relationships/hyperlink" Target="https://prijimacky.cermat.cz/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Picture 2"/>
          <p:cNvPicPr/>
          <p:nvPr/>
        </p:nvPicPr>
        <p:blipFill>
          <a:blip r:embed="rId3"/>
          <a:stretch/>
        </p:blipFill>
        <p:spPr>
          <a:xfrm>
            <a:off x="0" y="-590760"/>
            <a:ext cx="9143280" cy="7007400"/>
          </a:xfrm>
          <a:prstGeom prst="rect">
            <a:avLst/>
          </a:prstGeom>
          <a:ln w="0">
            <a:noFill/>
          </a:ln>
        </p:spPr>
      </p:pic>
      <p:sp>
        <p:nvSpPr>
          <p:cNvPr id="48" name="Obdélník 9"/>
          <p:cNvSpPr/>
          <p:nvPr/>
        </p:nvSpPr>
        <p:spPr>
          <a:xfrm>
            <a:off x="-108360" y="5972040"/>
            <a:ext cx="9360360" cy="45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49" name="Obdélník 4"/>
          <p:cNvSpPr/>
          <p:nvPr/>
        </p:nvSpPr>
        <p:spPr>
          <a:xfrm>
            <a:off x="-108360" y="0"/>
            <a:ext cx="9360360" cy="979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50" name="Obdélník 5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51" name="Picture 3" descr="C:\Users\Martin\Desktop\Pk - nove logo\a.jpg"/>
          <p:cNvPicPr/>
          <p:nvPr/>
        </p:nvPicPr>
        <p:blipFill>
          <a:blip r:embed="rId4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52" name="Obdélník 8"/>
          <p:cNvSpPr/>
          <p:nvPr/>
        </p:nvSpPr>
        <p:spPr>
          <a:xfrm>
            <a:off x="-120960" y="-23400"/>
            <a:ext cx="9360360" cy="1366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136620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3000" b="1" strike="noStrike" spc="-1" dirty="0">
                <a:solidFill>
                  <a:schemeClr val="accent2"/>
                </a:solidFill>
                <a:latin typeface="Arial"/>
              </a:rPr>
              <a:t>Přijímací řízení </a:t>
            </a:r>
            <a:br>
              <a:rPr sz="3000" dirty="0"/>
            </a:br>
            <a:r>
              <a:rPr lang="cs-CZ" sz="3000" b="1" strike="noStrike" spc="-1" dirty="0">
                <a:solidFill>
                  <a:schemeClr val="accent2"/>
                </a:solidFill>
                <a:latin typeface="Arial"/>
              </a:rPr>
              <a:t>ve školním roce 2025/2026</a:t>
            </a:r>
            <a:endParaRPr lang="cs-CZ" sz="30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Obdélník 2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20" name="Picture 1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21" name="Obdélník 3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22" name="Obdélník 7"/>
          <p:cNvSpPr/>
          <p:nvPr/>
        </p:nvSpPr>
        <p:spPr>
          <a:xfrm>
            <a:off x="-108360" y="0"/>
            <a:ext cx="9360360" cy="1079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688320" y="0"/>
            <a:ext cx="7771680" cy="11242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pos="0" algn="l"/>
              </a:tabLst>
            </a:pPr>
            <a:r>
              <a:rPr lang="cs-CZ" sz="2200" b="1" strike="noStrike" spc="-1" dirty="0">
                <a:solidFill>
                  <a:srgbClr val="C00000"/>
                </a:solidFill>
                <a:latin typeface="Arial"/>
                <a:ea typeface="Microsoft YaHei"/>
              </a:rPr>
              <a:t>Pokusné ověřování propojení vybraných zdravotnických oborů vzdělání kategorie H, M, N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Microsoft YaHei"/>
              </a:rPr>
              <a:t> 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124" name="Obdélník 10"/>
          <p:cNvSpPr/>
          <p:nvPr/>
        </p:nvSpPr>
        <p:spPr>
          <a:xfrm>
            <a:off x="540000" y="1617078"/>
            <a:ext cx="7920000" cy="35995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432000" lvl="1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Probíhá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ve všech zdravotnických školách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Pardubickém kraji</a:t>
            </a:r>
            <a:endParaRPr lang="cs-CZ" sz="2200" b="1" strike="noStrike" spc="-1" dirty="0">
              <a:solidFill>
                <a:srgbClr val="000000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432000" lvl="1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Po 3. ročníku maturitního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oboru vzdělání 53-41-M/03 Praktická sestra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je možné získat výuční list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v oboru vzdělání 53-41-H/01 Ošetřovatel</a:t>
            </a:r>
            <a:endParaRPr lang="cs-CZ" sz="22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2000" lvl="1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Microsoft YaHei"/>
                <a:cs typeface="Calibri" panose="020F0502020204030204" pitchFamily="34" charset="0"/>
              </a:rPr>
              <a:t>Absolventi oboru vzdělání 53-41-M/03 Praktická sestra budou moci být přijímáni do 2. ročníku oboru vzdělání 53-41-N/11 Diplomovaná všeobecná sestra ve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vyšší odborné škole</a:t>
            </a:r>
            <a:endParaRPr lang="cs-CZ" sz="22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432000" lvl="1" indent="-21600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cs-CZ" sz="2200" b="1" spc="-1" dirty="0">
                <a:latin typeface="Calibri" panose="020F0502020204030204" pitchFamily="34" charset="0"/>
                <a:cs typeface="Calibri" panose="020F0502020204030204" pitchFamily="34" charset="0"/>
              </a:rPr>
              <a:t>Na přihlášce </a:t>
            </a: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se neuvádí oba obory vzdělání </a:t>
            </a: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(uvede se pouze obor Praktická sestra)</a:t>
            </a:r>
            <a:endParaRPr lang="cs-CZ" sz="220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9250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02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03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04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  <a:latin typeface="Arial"/>
              </a:rPr>
              <a:t>Postupný útlum p</a:t>
            </a: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rospěchových stipendií</a:t>
            </a:r>
            <a:br>
              <a:rPr lang="cs-CZ" sz="2400" b="1" strike="noStrike" spc="-1" dirty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C00000"/>
                </a:solidFill>
                <a:latin typeface="Arial"/>
              </a:rPr>
              <a:t>Pardubického kraje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49844225"/>
              </p:ext>
            </p:extLst>
          </p:nvPr>
        </p:nvGraphicFramePr>
        <p:xfrm>
          <a:off x="456840" y="2989645"/>
          <a:ext cx="8229599" cy="1758253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{5C22544A-7EE6-4342-B048-85BDC9FD1C3A}</a:tableStyleId>
              </a:tblPr>
              <a:tblGrid>
                <a:gridCol w="2903182">
                  <a:extLst>
                    <a:ext uri="{9D8B030D-6E8A-4147-A177-3AD203B41FA5}">
                      <a16:colId xmlns:a16="http://schemas.microsoft.com/office/drawing/2014/main" val="1553161621"/>
                    </a:ext>
                  </a:extLst>
                </a:gridCol>
                <a:gridCol w="1871632">
                  <a:extLst>
                    <a:ext uri="{9D8B030D-6E8A-4147-A177-3AD203B41FA5}">
                      <a16:colId xmlns:a16="http://schemas.microsoft.com/office/drawing/2014/main" val="60425646"/>
                    </a:ext>
                  </a:extLst>
                </a:gridCol>
                <a:gridCol w="1728216">
                  <a:extLst>
                    <a:ext uri="{9D8B030D-6E8A-4147-A177-3AD203B41FA5}">
                      <a16:colId xmlns:a16="http://schemas.microsoft.com/office/drawing/2014/main" val="2238365458"/>
                    </a:ext>
                  </a:extLst>
                </a:gridCol>
                <a:gridCol w="1726569">
                  <a:extLst>
                    <a:ext uri="{9D8B030D-6E8A-4147-A177-3AD203B41FA5}">
                      <a16:colId xmlns:a16="http://schemas.microsoft.com/office/drawing/2014/main" val="3632105369"/>
                    </a:ext>
                  </a:extLst>
                </a:gridCol>
              </a:tblGrid>
              <a:tr h="674203"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Hodnocení z odborného výcviku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1. ročník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2. ročník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3. a 4. ročník 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04046577"/>
                  </a:ext>
                </a:extLst>
              </a:tr>
              <a:tr h="542025">
                <a:tc>
                  <a:txBody>
                    <a:bodyPr/>
                    <a:lstStyle/>
                    <a:p>
                      <a:pPr indent="450215"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– výborný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300 Kč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400 Kč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400 Kč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4638005"/>
                  </a:ext>
                </a:extLst>
              </a:tr>
              <a:tr h="542025">
                <a:tc>
                  <a:txBody>
                    <a:bodyPr/>
                    <a:lstStyle/>
                    <a:p>
                      <a:pPr indent="450215" algn="l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– chvalitebný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200 Kč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200 Kč</a:t>
                      </a:r>
                      <a:endParaRPr lang="cs-CZ" sz="1800" b="1" dirty="0">
                        <a:solidFill>
                          <a:schemeClr val="tx1"/>
                        </a:solidFill>
                        <a:effectLst/>
                        <a:latin typeface="Segoe UI" panose="020B0502040204020203" pitchFamily="34" charset="0"/>
                        <a:ea typeface="Times New Roman" panose="02020603050405020304" pitchFamily="18" charset="0"/>
                        <a:cs typeface="Segoe UI" panose="020B0502040204020203" pitchFamily="34" charset="0"/>
                      </a:endParaRP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indent="450215" algn="ctr" fontAlgn="base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cs-CZ" sz="1800" b="1" kern="50" dirty="0">
                          <a:solidFill>
                            <a:schemeClr val="tx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300 Kč</a:t>
                      </a:r>
                    </a:p>
                  </a:txBody>
                  <a:tcPr marL="68580" marR="6858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9052803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456839" y="1278080"/>
            <a:ext cx="8229600" cy="1461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4508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Žáci nově přijatí pro </a:t>
            </a:r>
            <a:r>
              <a:rPr lang="cs-CZ" altLang="cs-CZ" sz="21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šk</a:t>
            </a:r>
            <a:r>
              <a:rPr lang="cs-CZ" alt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. rok 2026/27 již nebudou pobírat prospěchové stipendium od Pardubického kraje</a:t>
            </a:r>
            <a:endParaRPr kumimoji="0" lang="cs-CZ" altLang="cs-CZ" sz="21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285750" marR="0" lvl="0" indent="-285750" algn="just" defTabSz="914400" rtl="0" eaLnBrk="0" fontAlgn="base" latinLnBrk="0" hangingPunct="0">
              <a:lnSpc>
                <a:spcPct val="10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 typeface="Arial" panose="020B0604020202020204" pitchFamily="34" charset="0"/>
              <a:buChar char="•"/>
              <a:tabLst/>
            </a:pPr>
            <a:r>
              <a:rPr lang="cs-CZ" alt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Snížení v</a:t>
            </a:r>
            <a:r>
              <a:rPr kumimoji="0" lang="cs-CZ" altLang="cs-CZ" sz="21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ýše měsíčního stipendia </a:t>
            </a:r>
            <a:r>
              <a:rPr kumimoji="0" lang="cs-CZ" altLang="cs-CZ" sz="21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od 2. pololetí 2025/26 </a:t>
            </a:r>
            <a:r>
              <a:rPr kumimoji="0" lang="cs-CZ" altLang="cs-CZ" sz="21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 stávající žáky</a:t>
            </a:r>
            <a:endParaRPr kumimoji="0" lang="cs-CZ" altLang="cs-CZ" sz="2100" b="0" i="0" u="none" strike="noStrike" cap="none" normalizeH="0" baseline="0" dirty="0">
              <a:ln>
                <a:noFill/>
              </a:ln>
              <a:solidFill>
                <a:srgbClr val="C0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852654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100" dirty="0">
                <a:solidFill>
                  <a:srgbClr val="376092"/>
                </a:solidFill>
                <a:latin typeface="Arial"/>
              </a:rPr>
              <a:t>Ne</a:t>
            </a:r>
            <a:r>
              <a:rPr lang="cs-CZ" sz="2400" b="1" strike="noStrike" spc="100" dirty="0">
                <a:solidFill>
                  <a:srgbClr val="376092"/>
                </a:solidFill>
                <a:latin typeface="Arial"/>
              </a:rPr>
              <a:t>jdůležitější z</a:t>
            </a:r>
            <a:r>
              <a:rPr lang="cs-CZ" sz="2400" b="1" spc="100" dirty="0">
                <a:solidFill>
                  <a:srgbClr val="376092"/>
                </a:solidFill>
                <a:latin typeface="Arial"/>
              </a:rPr>
              <a:t>měny</a:t>
            </a:r>
            <a:endParaRPr lang="cs-CZ" sz="2200" b="0" strike="noStrike" spc="100" dirty="0">
              <a:solidFill>
                <a:srgbClr val="376092"/>
              </a:solidFill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464332" y="1373576"/>
            <a:ext cx="8214975" cy="375342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</a:pP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 přijímací řízení ve </a:t>
            </a:r>
            <a:r>
              <a:rPr lang="cs-CZ" sz="2200" b="1" spc="-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</a:t>
            </a: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roce 2025/2026</a:t>
            </a:r>
            <a:endParaRPr lang="cs-CZ" sz="2200" b="1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zrušení hybridní formy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podání přihlášky</a:t>
            </a:r>
          </a:p>
          <a:p>
            <a:pPr marL="343080" indent="-34308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další elektronickou přihlášku lze podat pouze v případě zpětvzetí předchozí přihlášky</a:t>
            </a:r>
          </a:p>
          <a:p>
            <a:pPr marL="343080" indent="-34308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nová právní úprava pro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uchazeče, kteří získali předchozí vzdělání ve škole mimo území ČR</a:t>
            </a:r>
          </a:p>
          <a:p>
            <a:pPr marL="343080" indent="-343080" algn="just">
              <a:spcBef>
                <a:spcPts val="600"/>
              </a:spcBef>
              <a:spcAft>
                <a:spcPts val="6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do maturitních oborů ve 2. kole se mohou hlásit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uchazeči,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kteří nekonali jednotnou přijímací zkoušku v 1. kole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budou za ni hodnoceni 0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body</a:t>
            </a:r>
          </a:p>
        </p:txBody>
      </p:sp>
    </p:spTree>
    <p:extLst>
      <p:ext uri="{BB962C8B-B14F-4D97-AF65-F5344CB8AC3E}">
        <p14:creationId xmlns:p14="http://schemas.microsoft.com/office/powerpoint/2010/main" val="72259710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100" dirty="0">
                <a:solidFill>
                  <a:srgbClr val="376092"/>
                </a:solidFill>
                <a:latin typeface="Arial"/>
              </a:rPr>
              <a:t>Ne</a:t>
            </a:r>
            <a:r>
              <a:rPr lang="cs-CZ" sz="2400" b="1" strike="noStrike" spc="100" dirty="0">
                <a:solidFill>
                  <a:srgbClr val="376092"/>
                </a:solidFill>
                <a:latin typeface="Arial"/>
              </a:rPr>
              <a:t>jdůležitější z</a:t>
            </a:r>
            <a:r>
              <a:rPr lang="cs-CZ" sz="2400" b="1" spc="100" dirty="0">
                <a:solidFill>
                  <a:srgbClr val="376092"/>
                </a:solidFill>
                <a:latin typeface="Arial"/>
              </a:rPr>
              <a:t>měny</a:t>
            </a:r>
            <a:endParaRPr lang="cs-CZ" sz="2200" b="0" strike="noStrike" spc="100" dirty="0">
              <a:solidFill>
                <a:srgbClr val="376092"/>
              </a:solidFill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479836" y="1283085"/>
            <a:ext cx="8183967" cy="450747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 přijímací řízení ve </a:t>
            </a:r>
            <a:r>
              <a:rPr lang="cs-CZ" sz="2200" b="1" spc="-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</a:t>
            </a: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roce 2026/2027</a:t>
            </a:r>
          </a:p>
          <a:p>
            <a:pPr marL="343080" indent="-343080">
              <a:spcBef>
                <a:spcPts val="600"/>
              </a:spcBef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Přijímací řízení do oborů vzdělání konzervatoře bude předsunuto</a:t>
            </a:r>
          </a:p>
          <a:p>
            <a:pPr marL="800280" lvl="1" indent="-343080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ředitel konzervatoře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vyhlásí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1. kolo přijímacího řízení v období od </a:t>
            </a: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15.  října do 31. října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280" lvl="1" indent="-343080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dirty="0">
                <a:latin typeface="Calibri" panose="020F0502020204030204" pitchFamily="34" charset="0"/>
                <a:cs typeface="Calibri" panose="020F0502020204030204" pitchFamily="34" charset="0"/>
              </a:rPr>
              <a:t>podání přihlášky od 1. listopadu do 30. listopadu</a:t>
            </a:r>
          </a:p>
          <a:p>
            <a:pPr marL="800280" lvl="1" indent="-343080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alespoň dva termíny talentové zkoušky v období od 2. ledna do 17. ledna</a:t>
            </a:r>
          </a:p>
          <a:p>
            <a:pPr marL="800280" lvl="1" indent="-343080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alespoň jeden náhradní termín talentové zkoušky v období od 18. ledna do 31. ledna</a:t>
            </a:r>
          </a:p>
          <a:p>
            <a:pPr marL="800280" lvl="1" indent="-343080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rozhodnutí na začátku února</a:t>
            </a:r>
          </a:p>
          <a:p>
            <a:pPr marL="343080" indent="-343080">
              <a:spcBef>
                <a:spcPts val="1200"/>
              </a:spcBef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ŠPZ budou zadávat posudky přímo do DIPSY</a:t>
            </a:r>
            <a:endParaRPr lang="cs-CZ" sz="22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9377698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-108360" y="96480"/>
            <a:ext cx="936036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200" b="1" spc="-1" dirty="0">
                <a:solidFill>
                  <a:srgbClr val="C00000"/>
                </a:solidFill>
              </a:rPr>
              <a:t>Uchazeči, kteří získali </a:t>
            </a:r>
            <a:br>
              <a:rPr lang="cs-CZ" sz="2200" b="1" spc="-1" dirty="0">
                <a:solidFill>
                  <a:srgbClr val="C00000"/>
                </a:solidFill>
              </a:rPr>
            </a:br>
            <a:r>
              <a:rPr lang="cs-CZ" sz="2200" b="1" spc="-1" dirty="0">
                <a:solidFill>
                  <a:srgbClr val="C00000"/>
                </a:solidFill>
              </a:rPr>
              <a:t>předchozí vzdělání ve škole mimo území ČR</a:t>
            </a:r>
          </a:p>
        </p:txBody>
      </p:sp>
      <p:sp>
        <p:nvSpPr>
          <p:cNvPr id="198" name="Obdélník 1"/>
          <p:cNvSpPr/>
          <p:nvPr/>
        </p:nvSpPr>
        <p:spPr>
          <a:xfrm>
            <a:off x="366271" y="1243439"/>
            <a:ext cx="8411097" cy="45331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Přijímací zkoušku z českého jazyka a literatury při přijímacím řízení promine ředitel školy na žádost osobě, která </a:t>
            </a:r>
          </a:p>
          <a:p>
            <a:pPr marL="800280" lvl="1" indent="-343080" algn="just">
              <a:spcBef>
                <a:spcPts val="11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se vzdělávala mimo území ČR alespoň </a:t>
            </a:r>
            <a:r>
              <a:rPr lang="cs-CZ" sz="2100" b="1" dirty="0">
                <a:latin typeface="Calibri" panose="020F0502020204030204" pitchFamily="34" charset="0"/>
                <a:cs typeface="Calibri" panose="020F0502020204030204" pitchFamily="34" charset="0"/>
              </a:rPr>
              <a:t>1 školní rok ze 3 školních roků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 bezprostředně předcházejících školnímu roku, ve kterém podává přihlášku, </a:t>
            </a:r>
            <a:r>
              <a:rPr lang="cs-CZ" sz="21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vzdělává-li se v zahraničí,</a:t>
            </a:r>
            <a:endParaRPr lang="cs-CZ" sz="21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280" lvl="1" indent="-343080" algn="just">
              <a:spcBef>
                <a:spcPts val="11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nebo se vzdělávala ve škole mimo území ČR alespoň </a:t>
            </a:r>
            <a:r>
              <a:rPr lang="cs-CZ" sz="2100" b="1" dirty="0">
                <a:latin typeface="Calibri" panose="020F0502020204030204" pitchFamily="34" charset="0"/>
                <a:cs typeface="Calibri" panose="020F0502020204030204" pitchFamily="34" charset="0"/>
              </a:rPr>
              <a:t>2 školní roky ze 3 školních roků bezprostředně předcházejících školnímu roku,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ve kterém podává přihlášku, </a:t>
            </a:r>
            <a:r>
              <a:rPr lang="cs-CZ" sz="2100" b="1" dirty="0">
                <a:solidFill>
                  <a:schemeClr val="accent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vzdělává-li se v ČR.</a:t>
            </a:r>
          </a:p>
          <a:p>
            <a:pPr marL="355600" lvl="1" indent="-355600" algn="just">
              <a:spcBef>
                <a:spcPts val="11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U ostatních písemných testů přijímací zkoušky, nebo když se uchazeč rozhodne zkoušku z českého jazyka konat, pak má uchazeč </a:t>
            </a:r>
            <a:r>
              <a:rPr lang="cs-CZ" sz="2100" b="1" dirty="0">
                <a:latin typeface="Calibri" panose="020F0502020204030204" pitchFamily="34" charset="0"/>
                <a:cs typeface="Calibri" panose="020F0502020204030204" pitchFamily="34" charset="0"/>
              </a:rPr>
              <a:t>automatický  nárok na navýšení času o 25 % a možnost použít překladový slovník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  <a:p>
            <a:pPr marL="355600" lvl="1" indent="-355600" algn="just">
              <a:spcBef>
                <a:spcPts val="11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Školské poradenské zařízení může přiznat uzpůsobení nad tento rámec.</a:t>
            </a:r>
          </a:p>
        </p:txBody>
      </p:sp>
    </p:spTree>
    <p:extLst>
      <p:ext uri="{BB962C8B-B14F-4D97-AF65-F5344CB8AC3E}">
        <p14:creationId xmlns:p14="http://schemas.microsoft.com/office/powerpoint/2010/main" val="37804611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Přijímací řízení</a:t>
            </a:r>
            <a:br>
              <a:rPr lang="cs-CZ" sz="2400" b="1" strike="noStrike" spc="-1" dirty="0">
                <a:solidFill>
                  <a:srgbClr val="C00000"/>
                </a:solidFill>
                <a:latin typeface="Arial"/>
              </a:rPr>
            </a:br>
            <a:r>
              <a:rPr lang="cs-CZ" sz="2000" b="1" spc="-1" dirty="0">
                <a:solidFill>
                  <a:srgbClr val="376092"/>
                </a:solidFill>
                <a:latin typeface="Arial"/>
              </a:rPr>
              <a:t>ve školním roce 2025/2026</a:t>
            </a:r>
            <a:endParaRPr lang="cs-CZ" sz="2000" b="0" strike="noStrike" spc="-1" dirty="0">
              <a:solidFill>
                <a:srgbClr val="376092"/>
              </a:solidFill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364476" y="1231140"/>
            <a:ext cx="8414688" cy="473830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Ředitel střední školy </a:t>
            </a:r>
            <a:r>
              <a:rPr lang="pl-PL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 období </a:t>
            </a:r>
            <a:r>
              <a:rPr lang="pl-PL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15. d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 31. ledna 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zveřejní 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kritéria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přijímacího řízení (talentové i netalentové obory)</a:t>
            </a:r>
            <a:endParaRPr lang="cs-CZ" sz="210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Termín pro podání přihlášky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 1. kolo přijímacího řízení do oborů vzdělání 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talentovou zkouškou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 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 talentové zkoušky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‒ 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1. února do 20.</a:t>
            </a:r>
            <a:r>
              <a:rPr lang="cs-CZ" sz="210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února</a:t>
            </a:r>
            <a:endParaRPr lang="cs-CZ" sz="2100" b="1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Počet přihlášek pro 1. kolo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přijímacího řízení nejvýše: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oborů vzdělání 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 talentovou zkouškou 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zároveň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3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do oborů vzdělání 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bez talentové zkoušky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Dva způsoby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podání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přihlášky:</a:t>
            </a:r>
          </a:p>
          <a:p>
            <a:pPr marL="812800" lvl="2" indent="-35560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elektronicky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 prostřednictvím DIPSY na základě prokázání totožnosti s využitím prostředku pro elektronickou identifikaci </a:t>
            </a:r>
          </a:p>
          <a:p>
            <a:pPr marL="812800" lvl="2" indent="-35560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 papírovém tiskopisu</a:t>
            </a:r>
            <a:endParaRPr lang="cs-CZ" sz="2100" b="1" strike="noStrike" spc="-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9136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  <a:latin typeface="Arial"/>
              </a:rPr>
              <a:t>Podání přihlášky </a:t>
            </a:r>
            <a:r>
              <a:rPr lang="cs-CZ" sz="2400" b="1" spc="-1" dirty="0">
                <a:solidFill>
                  <a:srgbClr val="376092"/>
                </a:solidFill>
                <a:latin typeface="Arial"/>
              </a:rPr>
              <a:t>elektronicky</a:t>
            </a:r>
          </a:p>
        </p:txBody>
      </p:sp>
      <p:sp>
        <p:nvSpPr>
          <p:cNvPr id="8" name="Obdélník 1"/>
          <p:cNvSpPr/>
          <p:nvPr/>
        </p:nvSpPr>
        <p:spPr>
          <a:xfrm>
            <a:off x="251640" y="1287616"/>
            <a:ext cx="8545851" cy="51799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2" indent="-355600" algn="just">
              <a:spcBef>
                <a:spcPts val="85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Podání přihlášky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prostřednictvím informačního systému DIPSY (www.dipsy.cz)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Po přihlášení zákonného zástupce (plnoletého uchazeče) do systému prostřednictvím e-identity systém zobrazí jeho děti.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Při volbě školy systém zobrazí všechny povinné přílohy stanovené ředitelem střední školy.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Zákonný zástupce vyplní jeden formulář přihlášky v systému, přiřadí prioritu vybraným školám a oborům vzdělání a vloží do systému dokumenty pro všechny zvolené obory vzdělání.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Zákonný zástupce obdrží e-mailem potvrzení o podání přihlášky.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Ředitel SŠ činí všechny úkony v přijímacím řízení vůči zákonnému zástupci prostřednictvím informačního systému. </a:t>
            </a:r>
          </a:p>
          <a:p>
            <a:pPr algn="just">
              <a:lnSpc>
                <a:spcPct val="110000"/>
              </a:lnSpc>
              <a:spcBef>
                <a:spcPts val="601"/>
              </a:spcBef>
            </a:pP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5888694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Podání přihlášky </a:t>
            </a:r>
            <a:r>
              <a:rPr lang="cs-CZ" sz="2400" b="1" spc="-1" dirty="0">
                <a:solidFill>
                  <a:srgbClr val="376092"/>
                </a:solidFill>
              </a:rPr>
              <a:t>na papírovém tiskopisu</a:t>
            </a:r>
            <a:r>
              <a:rPr lang="cs-CZ" sz="2200" b="1" strike="noStrike" spc="-1" dirty="0">
                <a:solidFill>
                  <a:srgbClr val="376092"/>
                </a:solidFill>
                <a:latin typeface="Arial"/>
              </a:rPr>
              <a:t>  </a:t>
            </a:r>
            <a:endParaRPr lang="cs-CZ" sz="2200" b="0" strike="noStrike" spc="-1" dirty="0">
              <a:solidFill>
                <a:srgbClr val="376092"/>
              </a:solidFill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384163" y="1495464"/>
            <a:ext cx="8163072" cy="404888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2" indent="-355600" algn="just">
              <a:spcBef>
                <a:spcPts val="85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Podání přihlášky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na tiskopisu</a:t>
            </a:r>
          </a:p>
          <a:p>
            <a:pPr marL="812800" lvl="3" indent="-35560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Zákonný zástupce podá přihlášku na papírovém tiskopisu do všech škol, do jejíchž oborů vzdělání se uchazeč hlásí.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Na všech přihláškách na tiskopisu musí být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pořadí oborů vzdělání shodné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. 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Pokud se uchazeč hlásí do více oborů vzdělání (zaměření ŠVP) na téže škole, stačí když odevzdá řediteli této školy přihlášku pouze jednu. </a:t>
            </a:r>
          </a:p>
          <a:p>
            <a:pPr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</a:pPr>
            <a:endParaRPr lang="cs-CZ" sz="2200" spc="-1" dirty="0">
              <a:solidFill>
                <a:srgbClr val="000000"/>
              </a:solidFill>
              <a:latin typeface="Calibri"/>
            </a:endParaRPr>
          </a:p>
          <a:p>
            <a:pPr algn="just">
              <a:lnSpc>
                <a:spcPct val="110000"/>
              </a:lnSpc>
              <a:spcBef>
                <a:spcPts val="601"/>
              </a:spcBef>
            </a:pPr>
            <a:endParaRPr lang="cs-CZ" sz="2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90712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Přijímací řízení</a:t>
            </a:r>
            <a:br>
              <a:rPr lang="cs-CZ" sz="2800" b="1" spc="-1" dirty="0">
                <a:solidFill>
                  <a:srgbClr val="C00000"/>
                </a:solidFill>
              </a:rPr>
            </a:br>
            <a:r>
              <a:rPr lang="cs-CZ" sz="2000" b="1" spc="-1" dirty="0">
                <a:solidFill>
                  <a:srgbClr val="376092"/>
                </a:solidFill>
              </a:rPr>
              <a:t>ve školním roce 2025/2026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165013" y="1157760"/>
            <a:ext cx="8458551" cy="446900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Přílohy přihlášky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: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lékařský posudek o zdravotní způsobilosti ke vzdělávání </a:t>
            </a:r>
          </a:p>
          <a:p>
            <a:pPr marL="1077913" lvl="2" indent="-269875" algn="just">
              <a:spcBef>
                <a:spcPts val="6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má platnost 1 rok od data vydání</a:t>
            </a:r>
          </a:p>
          <a:p>
            <a:pPr marL="1077913" lvl="2" indent="-269875" algn="just">
              <a:spcBef>
                <a:spcPts val="6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nepřikládá se u oborů vzdělání skupin 16 Ekologie a ochrana životního prostřední, 18 Informatické obory, 63 Ekonomika a administrativa, 79 Obecná příprava s výjimkou Gymnázia se sportovní přípravou 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hodnocení na vysvědčeních z předchozího vzdělávání, pokud daná střední škola takové kritérium používá (hodnotí-li škola slovně, převede na žádost uchazeče slovní hodnocení na známky)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doporučení školského poradenského zařízení pro úpravu podmínek přijímacího řízení </a:t>
            </a:r>
          </a:p>
        </p:txBody>
      </p:sp>
    </p:spTree>
    <p:extLst>
      <p:ext uri="{BB962C8B-B14F-4D97-AF65-F5344CB8AC3E}">
        <p14:creationId xmlns:p14="http://schemas.microsoft.com/office/powerpoint/2010/main" val="8672245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Přijímací řízení</a:t>
            </a:r>
            <a:br>
              <a:rPr lang="cs-CZ" sz="2800" b="1" spc="-1" dirty="0">
                <a:solidFill>
                  <a:srgbClr val="C00000"/>
                </a:solidFill>
              </a:rPr>
            </a:br>
            <a:r>
              <a:rPr lang="cs-CZ" sz="2000" b="1" spc="-1" dirty="0">
                <a:solidFill>
                  <a:srgbClr val="376092"/>
                </a:solidFill>
              </a:rPr>
              <a:t>ve školním roce 2025/2026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251640" y="1241687"/>
            <a:ext cx="8458551" cy="456133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Přílohy přihlášky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: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žádost o prominutí zkoušky z ČJL (stačí označení v přihlášce) a doklad prokazující splnění podmínek pro prominutí (nejčastěji vysvědčení a jeho neúřední překlad do českého jazyka)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další doklady prokazující plnění kritérií přijímacího řízení</a:t>
            </a:r>
          </a:p>
          <a:p>
            <a:pPr marL="343080" indent="-34308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Přílohy přihlášky stačí podat jako prosté kopie, ředitel školy ale může účastníka řízení vyzvat k předložení originálu nebo úředně ověřené kopie.</a:t>
            </a:r>
          </a:p>
          <a:p>
            <a:pPr marL="343080" indent="-343080" algn="just"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Uchazeč na přihlášce závazně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seřadí pořadí škol a oborů vzdělání podle své priority.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Uvedené pořadí musí být ve všech podaných přihláškách shodné.</a:t>
            </a:r>
          </a:p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latin typeface="Calibri"/>
              </a:rPr>
              <a:t>Po uplynutí termínu pro podání přihlášky </a:t>
            </a:r>
            <a:r>
              <a:rPr lang="cs-CZ" sz="2100" b="1" spc="-1" dirty="0">
                <a:latin typeface="Calibri"/>
              </a:rPr>
              <a:t>nelze pořadí oborů vzdělání měnit.</a:t>
            </a:r>
          </a:p>
        </p:txBody>
      </p:sp>
    </p:spTree>
    <p:extLst>
      <p:ext uri="{BB962C8B-B14F-4D97-AF65-F5344CB8AC3E}">
        <p14:creationId xmlns:p14="http://schemas.microsoft.com/office/powerpoint/2010/main" val="18311816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Graf 11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50137727"/>
              </p:ext>
            </p:extLst>
          </p:nvPr>
        </p:nvGraphicFramePr>
        <p:xfrm>
          <a:off x="251640" y="1078030"/>
          <a:ext cx="8690229" cy="47917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0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81" name="Picture 3" descr="C:\Users\Martin\Desktop\Pk - nove logo\a.jpg"/>
          <p:cNvPicPr/>
          <p:nvPr/>
        </p:nvPicPr>
        <p:blipFill>
          <a:blip r:embed="rId3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82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83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200" b="1" strike="noStrike" spc="-1" dirty="0">
                <a:solidFill>
                  <a:srgbClr val="376092"/>
                </a:solidFill>
                <a:latin typeface="Arial"/>
              </a:rPr>
              <a:t>Narození v jednotlivých okresech Pardubického kraje</a:t>
            </a:r>
            <a:endParaRPr lang="cs-CZ" sz="2200" b="0" strike="noStrike" spc="-1" dirty="0">
              <a:latin typeface="Arial"/>
            </a:endParaRPr>
          </a:p>
        </p:txBody>
      </p:sp>
      <p:cxnSp>
        <p:nvCxnSpPr>
          <p:cNvPr id="85" name="Přímá spojnice 2"/>
          <p:cNvCxnSpPr/>
          <p:nvPr/>
        </p:nvCxnSpPr>
        <p:spPr>
          <a:xfrm flipH="1" flipV="1">
            <a:off x="2839541" y="1281369"/>
            <a:ext cx="15064" cy="3812851"/>
          </a:xfrm>
          <a:prstGeom prst="straightConnector1">
            <a:avLst/>
          </a:prstGeom>
          <a:ln w="12700">
            <a:solidFill>
              <a:srgbClr val="000000"/>
            </a:solidFill>
            <a:prstDash val="sysDot"/>
            <a:round/>
          </a:ln>
        </p:spPr>
      </p:cxnSp>
      <p:sp>
        <p:nvSpPr>
          <p:cNvPr id="86" name="TextovéPole 4"/>
          <p:cNvSpPr/>
          <p:nvPr/>
        </p:nvSpPr>
        <p:spPr>
          <a:xfrm>
            <a:off x="2798903" y="1290274"/>
            <a:ext cx="100728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9. ročník ZŠ</a:t>
            </a:r>
            <a:endParaRPr lang="cs-CZ" sz="1200" b="0" strike="noStrike" spc="-1" dirty="0">
              <a:latin typeface="Arial"/>
            </a:endParaRPr>
          </a:p>
        </p:txBody>
      </p:sp>
      <p:cxnSp>
        <p:nvCxnSpPr>
          <p:cNvPr id="87" name="Přímá spojnice 10"/>
          <p:cNvCxnSpPr/>
          <p:nvPr/>
        </p:nvCxnSpPr>
        <p:spPr>
          <a:xfrm flipV="1">
            <a:off x="6283351" y="1271024"/>
            <a:ext cx="10037" cy="3812851"/>
          </a:xfrm>
          <a:prstGeom prst="straightConnector1">
            <a:avLst/>
          </a:prstGeom>
          <a:ln w="12700">
            <a:solidFill>
              <a:srgbClr val="000000"/>
            </a:solidFill>
            <a:prstDash val="sysDot"/>
            <a:round/>
          </a:ln>
        </p:spPr>
      </p:cxnSp>
    </p:spTree>
    <p:extLst>
      <p:ext uri="{BB962C8B-B14F-4D97-AF65-F5344CB8AC3E}">
        <p14:creationId xmlns:p14="http://schemas.microsoft.com/office/powerpoint/2010/main" val="2062925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44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45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46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47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Přijímací zkoušky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148" name="Obdélník 1"/>
          <p:cNvSpPr/>
          <p:nvPr/>
        </p:nvSpPr>
        <p:spPr>
          <a:xfrm>
            <a:off x="467460" y="1492225"/>
            <a:ext cx="8208360" cy="369699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 1. kole přijímacího řízení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do oborů vzdělání s maturitní zkouškou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(ve všech formách vzdělávání, včetně nástavbového studia, ve středních školách všech zřizovatelů) se koná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jednotná přijímací zkouška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 českého jazyka a literatury a z matematiky.</a:t>
            </a:r>
          </a:p>
          <a:p>
            <a:pPr marL="343080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Test z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českého jazyka</a:t>
            </a: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 trvá </a:t>
            </a:r>
            <a:r>
              <a:rPr lang="cs-CZ" sz="2200" b="1" spc="-1" dirty="0">
                <a:latin typeface="Calibri" panose="020F0502020204030204" pitchFamily="34" charset="0"/>
                <a:cs typeface="Calibri" panose="020F0502020204030204" pitchFamily="34" charset="0"/>
              </a:rPr>
              <a:t>60</a:t>
            </a: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 minut, test z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matematiky</a:t>
            </a: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 trvá </a:t>
            </a:r>
            <a:r>
              <a:rPr lang="cs-CZ" sz="2200" b="1" spc="-1" dirty="0">
                <a:latin typeface="Calibri" panose="020F0502020204030204" pitchFamily="34" charset="0"/>
                <a:cs typeface="Calibri" panose="020F0502020204030204" pitchFamily="34" charset="0"/>
              </a:rPr>
              <a:t>70</a:t>
            </a:r>
            <a:r>
              <a:rPr lang="cs-CZ" sz="2200" spc="-1" dirty="0">
                <a:latin typeface="Calibri" panose="020F0502020204030204" pitchFamily="34" charset="0"/>
                <a:cs typeface="Calibri" panose="020F0502020204030204" pitchFamily="34" charset="0"/>
              </a:rPr>
              <a:t> minut.</a:t>
            </a:r>
            <a:endParaRPr lang="cs-CZ" sz="22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Výjimkou jsou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pouze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obory vzdělání s talentovou zkouškou ze skupiny 82</a:t>
            </a:r>
            <a:r>
              <a:rPr lang="cs-CZ" sz="2200" b="0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Umění a užité umění a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 zkrácené studium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pro získání středního vzdělání s maturitní zkouškou.</a:t>
            </a:r>
            <a:endParaRPr lang="cs-CZ" sz="2200" b="0" strike="noStrike" spc="-1" dirty="0">
              <a:latin typeface="Arial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50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51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52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54" name="Obdélník 1"/>
          <p:cNvSpPr/>
          <p:nvPr/>
        </p:nvSpPr>
        <p:spPr>
          <a:xfrm>
            <a:off x="467640" y="1417680"/>
            <a:ext cx="8208360" cy="451516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Uchazeč, který se hlásí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alespoň do jednoho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oboru vzdělání s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maturitní zkouškou,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může jednotné přijímací zkoušky konat dvakrát.</a:t>
            </a:r>
          </a:p>
          <a:p>
            <a:pPr marL="343080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Místo konání zkoušky stanoví uchazeči </a:t>
            </a:r>
            <a:r>
              <a:rPr lang="cs-CZ" sz="2200" b="1" spc="-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Cermat</a:t>
            </a: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spc="-1" dirty="0">
                <a:latin typeface="Calibri" panose="020F0502020204030204" pitchFamily="34" charset="0"/>
                <a:cs typeface="Calibri" panose="020F0502020204030204" pitchFamily="34" charset="0"/>
              </a:rPr>
              <a:t>(a to i pro náhradní termín),</a:t>
            </a: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b="1" spc="-1" dirty="0">
                <a:latin typeface="Calibri" panose="020F0502020204030204" pitchFamily="34" charset="0"/>
                <a:cs typeface="Calibri" panose="020F0502020204030204" pitchFamily="34" charset="0"/>
              </a:rPr>
              <a:t>může být i dvakrát v téže škole.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Nikdy to není škola, kam se uchazeč nepřihlásil.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Uchazeč, který se pro vážné důvody k řádnému termínu přijímací zkoušky nedostaví a svoji neúčast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písemně nejpozději do 3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pracovních dnů omluví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řediteli školy, ve které ji měl konat, koná zkoušku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 náhradním termínu.</a:t>
            </a:r>
          </a:p>
          <a:p>
            <a:pPr marL="343080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Ředitel školy může stanovit i </a:t>
            </a: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školní přijímací zkoušku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endParaRPr lang="cs-CZ" sz="2200" b="1" strike="noStrike" spc="-1" dirty="0">
              <a:solidFill>
                <a:srgbClr val="000000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cs-CZ" sz="1800" b="0" strike="noStrike" spc="-1" dirty="0">
              <a:latin typeface="Arial"/>
            </a:endParaRPr>
          </a:p>
        </p:txBody>
      </p:sp>
      <p:sp>
        <p:nvSpPr>
          <p:cNvPr id="9" name="PlaceHolder 1"/>
          <p:cNvSpPr txBox="1">
            <a:spLocks/>
          </p:cNvSpPr>
          <p:nvPr/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Přijímací zkoušky</a:t>
            </a:r>
            <a:endParaRPr lang="cs-CZ" sz="2200" spc="-1" dirty="0">
              <a:latin typeface="Arial"/>
            </a:endParaRP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5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5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5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Termíny konání přijímacích zkoušek</a:t>
            </a:r>
            <a:endParaRPr lang="cs-CZ" sz="2400" b="0" strike="noStrike" spc="-1" dirty="0">
              <a:solidFill>
                <a:srgbClr val="C00000"/>
              </a:solidFill>
              <a:latin typeface="Arial"/>
            </a:endParaRPr>
          </a:p>
        </p:txBody>
      </p:sp>
      <p:graphicFrame>
        <p:nvGraphicFramePr>
          <p:cNvPr id="161" name="Tabulka 3"/>
          <p:cNvGraphicFramePr/>
          <p:nvPr>
            <p:extLst>
              <p:ext uri="{D42A27DB-BD31-4B8C-83A1-F6EECF244321}">
                <p14:modId xmlns:p14="http://schemas.microsoft.com/office/powerpoint/2010/main" val="3055187752"/>
              </p:ext>
            </p:extLst>
          </p:nvPr>
        </p:nvGraphicFramePr>
        <p:xfrm>
          <a:off x="341100" y="2114962"/>
          <a:ext cx="8461080" cy="2216520"/>
        </p:xfrm>
        <a:graphic>
          <a:graphicData uri="http://schemas.openxmlformats.org/drawingml/2006/table">
            <a:tbl>
              <a:tblPr/>
              <a:tblGrid>
                <a:gridCol w="28353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2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38572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27400">
                <a:tc gridSpan="4"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Jednotné přijímací zkoušky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240">
                      <a:noFill/>
                    </a:lnL>
                    <a:lnR w="18720">
                      <a:noFill/>
                    </a:lnR>
                    <a:lnT w="12240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 marL="90000" marR="90000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729FC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62120">
                <a:tc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Studium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240">
                      <a:noFill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 řádný termín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2. řádný termín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FFFFFF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Náhradní termín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6280">
                <a:tc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0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Čtyřleté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240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10. 4. 2026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13. 4. 2026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29. a 30. 4. 2026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50720">
                <a:tc>
                  <a:txBody>
                    <a:bodyPr/>
                    <a:lstStyle/>
                    <a:p>
                      <a:pPr marL="343080" indent="-343080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0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Šestileté a osmileté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240">
                      <a:noFill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14. 4. 2026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15. 4. 2026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343080" indent="-343080" algn="ctr">
                        <a:lnSpc>
                          <a:spcPct val="100000"/>
                        </a:lnSpc>
                        <a:tabLst>
                          <a:tab pos="0" algn="l"/>
                        </a:tabLst>
                      </a:pPr>
                      <a:r>
                        <a:rPr lang="cs-CZ" sz="1800" b="1" strike="noStrike" spc="-1" dirty="0">
                          <a:solidFill>
                            <a:srgbClr val="C00000"/>
                          </a:solidFill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29. a 30. 4. 2026</a:t>
                      </a:r>
                      <a:endParaRPr lang="cs-CZ" sz="1800" b="0" strike="noStrike" spc="-1" dirty="0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240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240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200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201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202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203" name="PlaceHolder 1"/>
          <p:cNvSpPr>
            <a:spLocks noGrp="1"/>
          </p:cNvSpPr>
          <p:nvPr>
            <p:ph type="title"/>
          </p:nvPr>
        </p:nvSpPr>
        <p:spPr>
          <a:xfrm>
            <a:off x="685800" y="86400"/>
            <a:ext cx="777168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Talentová a školní přijímací zkouška</a:t>
            </a:r>
            <a:endParaRPr lang="cs-CZ" sz="2200" b="0" strike="noStrike" spc="-1" dirty="0">
              <a:solidFill>
                <a:schemeClr val="accent1">
                  <a:lumMod val="75000"/>
                </a:schemeClr>
              </a:solidFill>
              <a:latin typeface="Arial"/>
            </a:endParaRPr>
          </a:p>
        </p:txBody>
      </p:sp>
      <p:sp>
        <p:nvSpPr>
          <p:cNvPr id="204" name="Obdélník 1"/>
          <p:cNvSpPr/>
          <p:nvPr/>
        </p:nvSpPr>
        <p:spPr>
          <a:xfrm>
            <a:off x="431460" y="1378347"/>
            <a:ext cx="8280360" cy="4461306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Ředitel školy stanoví alespoň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dva termíny </a:t>
            </a:r>
            <a:r>
              <a:rPr lang="cs-CZ" sz="22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konání talentové či školní přijímací zkoušky a alespoň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jeden náhradní termín</a:t>
            </a:r>
            <a:r>
              <a:rPr lang="cs-CZ" sz="22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.</a:t>
            </a:r>
          </a:p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Talentová a školní přijímací zkouška </a:t>
            </a:r>
            <a:r>
              <a:rPr lang="cs-CZ" sz="220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se koná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od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15. března do 23.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 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dubna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tak, aby se alespoň 1 termín konal jindy než jednotná zkouška.</a:t>
            </a:r>
          </a:p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 případě, že dojde k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překryvu termínů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je možné uchazeči přiznat náhradní termín, pokud se z původního řádně omluví.</a:t>
            </a:r>
          </a:p>
          <a:p>
            <a:pPr marL="343080" indent="-343080" algn="just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Náhradní termín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talentové či školní přijímací zkoušky stanoví ředitel školy od </a:t>
            </a:r>
            <a:r>
              <a:rPr lang="cs-CZ" sz="22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24. dubna do 5. května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tak, aby se konal jindy než jednotná zkouška.</a:t>
            </a:r>
          </a:p>
          <a:p>
            <a:pPr marL="343080" indent="-343080" algn="just">
              <a:spcBef>
                <a:spcPts val="601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Talentovou a školní přijímací zkoušku 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může uchazeč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konat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každém oboru vzdělání </a:t>
            </a:r>
            <a:r>
              <a:rPr lang="cs-CZ" sz="22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pouze jednou</a:t>
            </a:r>
            <a:r>
              <a:rPr lang="cs-CZ" sz="22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82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83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84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685800" y="86400"/>
            <a:ext cx="777168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Hodnocení uchazečů v 1. kole přijímacího řízení</a:t>
            </a:r>
            <a:endParaRPr lang="cs-CZ" sz="2200" b="0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86" name="Obdélník 1"/>
          <p:cNvSpPr/>
          <p:nvPr/>
        </p:nvSpPr>
        <p:spPr>
          <a:xfrm>
            <a:off x="313152" y="1255236"/>
            <a:ext cx="8516975" cy="4533121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>
              <a:lnSpc>
                <a:spcPct val="100000"/>
              </a:lnSpc>
              <a:spcBef>
                <a:spcPts val="601"/>
              </a:spcBef>
              <a:spcAft>
                <a:spcPts val="4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100" b="1" strike="noStrike" spc="-1" dirty="0">
                <a:solidFill>
                  <a:srgbClr val="294A8B"/>
                </a:solidFill>
                <a:latin typeface="Calibri"/>
                <a:ea typeface="DejaVu Sans"/>
              </a:rPr>
              <a:t>Uchazeči budou hodnoceni na základě:</a:t>
            </a:r>
            <a:endParaRPr lang="cs-CZ" sz="2100" b="0" strike="noStrike" spc="-1" dirty="0">
              <a:latin typeface="Arial"/>
            </a:endParaRPr>
          </a:p>
          <a:p>
            <a:pPr marL="698400" lvl="1" indent="-34308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výsledků jednotných, školních a talentových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přijímacích  zkoušek</a:t>
            </a:r>
            <a:endParaRPr lang="cs-CZ" sz="2100" b="0" strike="noStrike" spc="-1" dirty="0">
              <a:latin typeface="Arial"/>
            </a:endParaRPr>
          </a:p>
          <a:p>
            <a:pPr marL="698400" lvl="1" indent="-343080"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případně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dle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hodnocení na vysvědčeních z předchozího vzdělávání  </a:t>
            </a:r>
          </a:p>
          <a:p>
            <a:pPr marL="698400" lvl="1" indent="-343080">
              <a:spcBef>
                <a:spcPts val="4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případně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dle dalších 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skutečností, které osvědčují vhodné schopnosti, vědomosti a zájmy uchazeče</a:t>
            </a:r>
          </a:p>
          <a:p>
            <a:pPr marL="355600" lvl="1" indent="-355600" algn="just"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Hodnocení jednotných testů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z ČJ a z M se na celkovém hodnocení uchazeče v přijímacím řízení bude</a:t>
            </a:r>
            <a:r>
              <a:rPr lang="cs-CZ" sz="2100" b="1" spc="-1" dirty="0">
                <a:solidFill>
                  <a:srgbClr val="CC3300"/>
                </a:solidFill>
                <a:latin typeface="Calibri"/>
              </a:rPr>
              <a:t>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podílet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minimálně 60 %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,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respektive</a:t>
            </a:r>
            <a:r>
              <a:rPr lang="cs-CZ" sz="2100" b="1" spc="-1" dirty="0">
                <a:solidFill>
                  <a:srgbClr val="CC3300"/>
                </a:solidFill>
                <a:latin typeface="Calibri"/>
              </a:rPr>
              <a:t>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40 %</a:t>
            </a:r>
            <a:r>
              <a:rPr lang="cs-CZ" sz="2100" b="1" spc="-1" dirty="0">
                <a:solidFill>
                  <a:srgbClr val="CC3300"/>
                </a:solidFill>
                <a:latin typeface="Calibri"/>
              </a:rPr>
              <a:t>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u oboru vzdělání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Gymnázium se sportovní přípravou.</a:t>
            </a:r>
            <a:endParaRPr lang="cs-CZ" sz="2100" spc="-1" dirty="0"/>
          </a:p>
          <a:p>
            <a:pPr marL="343080" indent="-343080" algn="just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Uchazeči se do hodnocení přijímacího řízení 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započte lepší výsledek z</a:t>
            </a:r>
            <a:r>
              <a:rPr lang="cs-CZ" dirty="0"/>
              <a:t> 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každého testu. </a:t>
            </a:r>
          </a:p>
          <a:p>
            <a:pPr marL="343080" indent="-343080" algn="just">
              <a:lnSpc>
                <a:spcPct val="100000"/>
              </a:lnSpc>
              <a:spcBef>
                <a:spcPts val="1199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latin typeface="Calibri"/>
              </a:rPr>
              <a:t>Ředitel školy stanoví pořadí uchazečů podle výsledků hodnocení přijímacího řízení, </a:t>
            </a:r>
            <a:r>
              <a:rPr lang="cs-CZ" sz="2100" b="1" spc="-1" dirty="0">
                <a:latin typeface="Calibri"/>
              </a:rPr>
              <a:t>v případě rovnosti bodů rozhodují doplňková kritéria</a:t>
            </a:r>
            <a:r>
              <a:rPr lang="cs-CZ" sz="2100" spc="-1" dirty="0">
                <a:latin typeface="Calibri"/>
              </a:rPr>
              <a:t>.</a:t>
            </a:r>
            <a:endParaRPr lang="cs-CZ" sz="210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88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89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0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1" name="PlaceHolder 1"/>
          <p:cNvSpPr>
            <a:spLocks noGrp="1"/>
          </p:cNvSpPr>
          <p:nvPr>
            <p:ph type="title"/>
          </p:nvPr>
        </p:nvSpPr>
        <p:spPr>
          <a:xfrm>
            <a:off x="-108360" y="86400"/>
            <a:ext cx="936036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Hodnocení uchazečů v 1. kole </a:t>
            </a:r>
            <a:r>
              <a:rPr lang="cs-CZ" sz="2400" b="1" spc="-1">
                <a:solidFill>
                  <a:srgbClr val="C00000"/>
                </a:solidFill>
              </a:rPr>
              <a:t>přijímacího řízení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192" name="Obdélník 1"/>
          <p:cNvSpPr/>
          <p:nvPr/>
        </p:nvSpPr>
        <p:spPr>
          <a:xfrm>
            <a:off x="341640" y="1355760"/>
            <a:ext cx="8460360" cy="427664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just">
              <a:lnSpc>
                <a:spcPct val="100000"/>
              </a:lnSpc>
            </a:pP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Doporučenou podmínkou pro přijetí uchazeče ke vzdělávání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ve středních školách zřizovaných Pardubickým krajem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je, aby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 součtu bodů z obou testů</a:t>
            </a:r>
            <a:r>
              <a:rPr lang="cs-CZ" sz="2200" b="1" strike="noStrike" spc="-1" dirty="0">
                <a:solidFill>
                  <a:srgbClr val="CC33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dosáhl následující minimální hranice:</a:t>
            </a:r>
            <a:endParaRPr lang="cs-CZ" sz="2200" b="0" strike="noStrike" spc="-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60000">
              <a:lnSpc>
                <a:spcPct val="100000"/>
              </a:lnSpc>
              <a:spcBef>
                <a:spcPts val="1199"/>
              </a:spcBef>
            </a:pPr>
            <a:r>
              <a:rPr lang="cs-CZ" sz="2200" b="1" strike="noStrike" spc="-1" dirty="0">
                <a:solidFill>
                  <a:srgbClr val="376092"/>
                </a:solidFill>
                <a:latin typeface="Calibri"/>
                <a:ea typeface="DejaVu Sans"/>
              </a:rPr>
              <a:t>Čtyřleté studium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Gymnázium</a:t>
            </a:r>
            <a:r>
              <a:rPr lang="cs-CZ" sz="2200" b="1" strike="noStrike" spc="-1" dirty="0">
                <a:solidFill>
                  <a:srgbClr val="CC3300"/>
                </a:solidFill>
                <a:latin typeface="Calibri"/>
                <a:ea typeface="DejaVu Sans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min.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35 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Gymnázium se sportovní přípravou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min.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35 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 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ostatní obory vzdělání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s maturitní zkouškou – min.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25 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</a:t>
            </a:r>
            <a:endParaRPr lang="cs-CZ" sz="2200" b="0" strike="noStrike" spc="-1" dirty="0">
              <a:latin typeface="Arial"/>
            </a:endParaRPr>
          </a:p>
          <a:p>
            <a:pPr marL="360000">
              <a:lnSpc>
                <a:spcPct val="100000"/>
              </a:lnSpc>
              <a:spcBef>
                <a:spcPts val="1199"/>
              </a:spcBef>
            </a:pPr>
            <a:r>
              <a:rPr lang="cs-CZ" sz="2200" b="1" strike="noStrike" spc="-1" dirty="0">
                <a:solidFill>
                  <a:srgbClr val="376092"/>
                </a:solidFill>
                <a:latin typeface="Calibri"/>
                <a:ea typeface="DejaVu Sans"/>
              </a:rPr>
              <a:t>Osmileté studium</a:t>
            </a:r>
            <a:endParaRPr lang="cs-CZ" sz="2200" b="0" strike="noStrike" spc="-1" dirty="0">
              <a:latin typeface="Arial"/>
            </a:endParaRPr>
          </a:p>
          <a:p>
            <a:pPr marL="900000" lvl="2" indent="-360000">
              <a:lnSpc>
                <a:spcPct val="100000"/>
              </a:lnSpc>
              <a:spcBef>
                <a:spcPts val="601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Gymnázium</a:t>
            </a:r>
            <a:r>
              <a:rPr lang="cs-CZ" sz="2200" b="1" strike="noStrike" spc="-1" dirty="0">
                <a:solidFill>
                  <a:srgbClr val="CC3300"/>
                </a:solidFill>
                <a:latin typeface="Calibri"/>
                <a:ea typeface="DejaVu Sans"/>
              </a:rPr>
              <a:t>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– min.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30 bodů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ze 100 možných</a:t>
            </a:r>
            <a:endParaRPr lang="cs-CZ" sz="2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82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83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84" name="Obdélník 11"/>
          <p:cNvSpPr/>
          <p:nvPr/>
        </p:nvSpPr>
        <p:spPr>
          <a:xfrm>
            <a:off x="-108360" y="0"/>
            <a:ext cx="9360360" cy="1175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-108360" y="86400"/>
            <a:ext cx="9360360" cy="100188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Hodnocení uchazečů v 1. kole přijímacího řízení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186" name="Obdélník 1"/>
          <p:cNvSpPr/>
          <p:nvPr/>
        </p:nvSpPr>
        <p:spPr>
          <a:xfrm>
            <a:off x="317453" y="1350134"/>
            <a:ext cx="8508733" cy="4517732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1" indent="-355600" algn="just"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spc="-1" dirty="0">
                <a:latin typeface="Calibri"/>
              </a:rPr>
              <a:t>Uchazeč bude přijat do oboru vzdělání, který má v jeho přihlášce nejvyšší prioritu a u nějž jej výsledky přijímacího řízení opravňují k</a:t>
            </a:r>
            <a:r>
              <a:rPr lang="cs-CZ" dirty="0"/>
              <a:t> </a:t>
            </a:r>
            <a:r>
              <a:rPr lang="cs-CZ" sz="2200" spc="-1" dirty="0">
                <a:latin typeface="Calibri"/>
              </a:rPr>
              <a:t>přijetí, </a:t>
            </a:r>
            <a:r>
              <a:rPr lang="cs-CZ" sz="2200" b="1" spc="-1" dirty="0">
                <a:latin typeface="Calibri"/>
              </a:rPr>
              <a:t>do ostatních oborů nebude přijat</a:t>
            </a:r>
            <a:r>
              <a:rPr lang="cs-CZ" sz="2200" spc="-1" dirty="0">
                <a:latin typeface="Calibri"/>
              </a:rPr>
              <a:t>.</a:t>
            </a:r>
          </a:p>
          <a:p>
            <a:pPr marL="355600" lvl="1" indent="-355600" algn="just"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 err="1">
                <a:latin typeface="Calibri"/>
              </a:rPr>
              <a:t>Cermat</a:t>
            </a:r>
            <a:r>
              <a:rPr lang="cs-CZ" sz="2200" b="1" spc="-1" dirty="0">
                <a:latin typeface="Calibri"/>
              </a:rPr>
              <a:t> zpřístupní výsledky JPZ školám </a:t>
            </a:r>
            <a:r>
              <a:rPr lang="cs-CZ" sz="2200" spc="-1" dirty="0">
                <a:latin typeface="Calibri"/>
              </a:rPr>
              <a:t>nejpozději</a:t>
            </a:r>
            <a:r>
              <a:rPr lang="cs-CZ" sz="2400" dirty="0"/>
              <a:t> </a:t>
            </a:r>
            <a:r>
              <a:rPr lang="cs-CZ" sz="2200" b="1" spc="-1" dirty="0">
                <a:latin typeface="Calibri"/>
              </a:rPr>
              <a:t>6. května, </a:t>
            </a:r>
            <a:r>
              <a:rPr lang="cs-CZ" sz="2200" spc="-1" dirty="0">
                <a:latin typeface="Calibri"/>
              </a:rPr>
              <a:t>ředitel školy zadá do 2 pracovních dnů do </a:t>
            </a:r>
            <a:r>
              <a:rPr lang="cs-CZ" sz="2200" spc="-1" dirty="0" err="1">
                <a:latin typeface="Calibri"/>
              </a:rPr>
              <a:t>DiPSy</a:t>
            </a:r>
            <a:r>
              <a:rPr lang="cs-CZ" sz="2200" spc="-1" dirty="0">
                <a:latin typeface="Calibri"/>
              </a:rPr>
              <a:t> pořadí uchazečů</a:t>
            </a:r>
          </a:p>
          <a:p>
            <a:pPr marL="355600" lvl="1" indent="-355600">
              <a:spcBef>
                <a:spcPts val="4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spc="-1" dirty="0">
                <a:solidFill>
                  <a:srgbClr val="C00000"/>
                </a:solidFill>
                <a:latin typeface="Calibri"/>
              </a:rPr>
              <a:t>Nejpozději 3 pracovní dny před zadáním pořadí uchazečů do </a:t>
            </a:r>
            <a:r>
              <a:rPr lang="cs-CZ" sz="2200" spc="-1" dirty="0" err="1">
                <a:solidFill>
                  <a:srgbClr val="C00000"/>
                </a:solidFill>
                <a:latin typeface="Calibri"/>
              </a:rPr>
              <a:t>DiPSy</a:t>
            </a:r>
            <a:r>
              <a:rPr lang="cs-CZ" sz="2200" spc="-1" dirty="0">
                <a:solidFill>
                  <a:srgbClr val="C00000"/>
                </a:solidFill>
                <a:latin typeface="Calibri"/>
              </a:rPr>
              <a:t> </a:t>
            </a:r>
            <a:r>
              <a:rPr lang="cs-CZ" sz="2200" b="1" spc="-1" dirty="0">
                <a:solidFill>
                  <a:srgbClr val="C00000"/>
                </a:solidFill>
                <a:latin typeface="Calibri"/>
              </a:rPr>
              <a:t>může vzít uchazeč přihlášku nebo její část zpět</a:t>
            </a:r>
            <a:r>
              <a:rPr lang="cs-CZ" sz="2200" spc="-1" dirty="0">
                <a:solidFill>
                  <a:srgbClr val="C00000"/>
                </a:solidFill>
                <a:latin typeface="Calibri"/>
              </a:rPr>
              <a:t>.</a:t>
            </a:r>
          </a:p>
          <a:p>
            <a:pPr marL="355600" lvl="1" indent="-355600" algn="just">
              <a:spcBef>
                <a:spcPts val="600"/>
              </a:spcBef>
              <a:buClr>
                <a:srgbClr val="000000"/>
              </a:buClr>
              <a:buFont typeface="Arial" panose="020B0604020202020204" pitchFamily="34" charset="0"/>
              <a:buChar char="•"/>
            </a:pPr>
            <a:r>
              <a:rPr lang="cs-CZ" sz="2200" b="1" spc="-1" dirty="0">
                <a:latin typeface="Calibri"/>
              </a:rPr>
              <a:t>Výsledky</a:t>
            </a:r>
            <a:r>
              <a:rPr lang="cs-CZ" sz="2200" spc="-1" dirty="0">
                <a:latin typeface="Calibri"/>
              </a:rPr>
              <a:t> přijímacího řízení formou seznamu s bodovým hodnocením každého kritéria </a:t>
            </a:r>
            <a:r>
              <a:rPr lang="cs-CZ" sz="2200" b="1" spc="-1" dirty="0">
                <a:latin typeface="Calibri"/>
              </a:rPr>
              <a:t>zveřejní všechny střední školy </a:t>
            </a:r>
            <a:r>
              <a:rPr lang="cs-CZ" sz="2200" spc="-1" dirty="0">
                <a:latin typeface="Calibri"/>
              </a:rPr>
              <a:t>nejpozději</a:t>
            </a:r>
            <a:r>
              <a:rPr lang="cs-CZ" sz="2200" b="1" spc="-1" dirty="0">
                <a:latin typeface="Calibri"/>
              </a:rPr>
              <a:t> 15.</a:t>
            </a:r>
            <a:r>
              <a:rPr lang="cs-CZ" dirty="0"/>
              <a:t> </a:t>
            </a:r>
            <a:r>
              <a:rPr lang="cs-CZ" sz="2200" b="1" spc="-1" dirty="0">
                <a:latin typeface="Calibri"/>
              </a:rPr>
              <a:t>května</a:t>
            </a:r>
            <a:r>
              <a:rPr lang="cs-CZ" sz="2200" spc="-1" dirty="0">
                <a:latin typeface="Calibri"/>
              </a:rPr>
              <a:t>.</a:t>
            </a:r>
          </a:p>
          <a:p>
            <a:pPr marL="343080" indent="-34308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latin typeface="Calibri"/>
              </a:rPr>
              <a:t>Seznam se zveřejňuje na veřejně přístupném místě ve škole a</a:t>
            </a:r>
            <a:r>
              <a:rPr lang="cs-CZ" dirty="0"/>
              <a:t> </a:t>
            </a:r>
            <a:r>
              <a:rPr lang="cs-CZ" sz="2200" spc="-1" dirty="0">
                <a:latin typeface="Calibri"/>
              </a:rPr>
              <a:t>v</a:t>
            </a:r>
            <a:r>
              <a:rPr lang="cs-CZ" dirty="0"/>
              <a:t> </a:t>
            </a:r>
            <a:r>
              <a:rPr lang="cs-CZ" sz="2200" spc="-1" dirty="0">
                <a:latin typeface="Calibri"/>
              </a:rPr>
              <a:t>informačním systému pro přijímací zkoušky.</a:t>
            </a:r>
          </a:p>
          <a:p>
            <a:pPr marL="343080" indent="-343080" algn="just">
              <a:lnSpc>
                <a:spcPct val="100000"/>
              </a:lnSpc>
              <a:spcBef>
                <a:spcPts val="6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</a:rPr>
              <a:t>Rozhodnutí o přijetí ani o nepřijetí se </a:t>
            </a:r>
            <a:r>
              <a:rPr lang="cs-CZ" sz="2200" b="1" strike="noStrike" spc="-1" dirty="0">
                <a:latin typeface="Calibri"/>
              </a:rPr>
              <a:t>nevyhotovuje a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</a:rPr>
              <a:t>neodesílá</a:t>
            </a:r>
            <a:r>
              <a:rPr lang="cs-CZ" sz="2200" strike="noStrike" spc="-1" dirty="0">
                <a:latin typeface="Calibri"/>
              </a:rPr>
              <a:t>. </a:t>
            </a:r>
            <a:endParaRPr lang="cs-CZ" sz="220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5579640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Odvolání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375025" y="1151106"/>
            <a:ext cx="8393230" cy="471778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Odvolání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lze podat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do 3 pracovních dnů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ode dne zveřejnění výsledků 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Odvolání</a:t>
            </a:r>
            <a:r>
              <a:rPr lang="cs-CZ" sz="2200" b="1" spc="-1" dirty="0">
                <a:solidFill>
                  <a:srgbClr val="000000"/>
                </a:solidFill>
                <a:latin typeface="Calibri"/>
                <a:ea typeface="DejaVu Sans"/>
              </a:rPr>
              <a:t> nelze podat prostřednictvím </a:t>
            </a:r>
            <a:r>
              <a:rPr lang="cs-CZ" sz="2200" b="1" spc="-1" dirty="0" err="1">
                <a:solidFill>
                  <a:srgbClr val="000000"/>
                </a:solidFill>
                <a:latin typeface="Calibri"/>
                <a:ea typeface="DejaVu Sans"/>
              </a:rPr>
              <a:t>DiPSy</a:t>
            </a: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Rozhodnutí o odvolání může být kladné jen v případě porušení legislativy, chybně ohodnocené jednotné, talentové či školní přijímací zkoušky či chybně vyhodnocených kritérií 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</a:rPr>
              <a:t>Nemá smysl se odvolávat proti nepřijetí z důvodu možného uvolnění kapacity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</a:rPr>
              <a:t>. 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</a:rPr>
              <a:t>Případnou volnou kapacitu může ředitel naplnit až v dalším kole 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Pokud byl uchazeč přijat na </a:t>
            </a:r>
            <a:r>
              <a:rPr lang="cs-CZ" sz="2200" spc="-1" dirty="0" err="1">
                <a:solidFill>
                  <a:srgbClr val="000000"/>
                </a:solidFill>
                <a:latin typeface="Calibri"/>
              </a:rPr>
              <a:t>prioritnější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 školu, nemá smysl, aby se odvolával proti nepřijetí na méně prioritní školy, protože takovému odvolání nemůže být vyhověno.</a:t>
            </a:r>
          </a:p>
        </p:txBody>
      </p:sp>
    </p:spTree>
    <p:extLst>
      <p:ext uri="{BB962C8B-B14F-4D97-AF65-F5344CB8AC3E}">
        <p14:creationId xmlns:p14="http://schemas.microsoft.com/office/powerpoint/2010/main" val="361912650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Vzdání se práva na přijetí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501716" y="1556237"/>
            <a:ext cx="8139847" cy="35610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Uchazeč se může vzdát práva na přijetí </a:t>
            </a:r>
            <a:r>
              <a:rPr lang="cs-CZ" sz="22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podáním řediteli školy, kam byl přijat, doručeným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  <a:ea typeface="DejaVu Sans"/>
              </a:rPr>
              <a:t>nejpozději v den, kdy byla doručena přihláška do dalšího kola </a:t>
            </a: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do oboru, kam se bude hlásit.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Podání musí být učiněno písemně nebo elektronicky se zaručeným elektronickým podpisem,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  <a:ea typeface="DejaVu Sans"/>
              </a:rPr>
              <a:t>nemá žádný předepsaný formulář</a:t>
            </a:r>
            <a:r>
              <a:rPr lang="cs-CZ" sz="2200" spc="-1" dirty="0">
                <a:solidFill>
                  <a:srgbClr val="000000"/>
                </a:solidFill>
                <a:latin typeface="Calibri"/>
                <a:ea typeface="DejaVu Sans"/>
              </a:rPr>
              <a:t>. 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Vzdáním se práva na přijetí v jednom oboru uchazeči </a:t>
            </a:r>
            <a:r>
              <a:rPr lang="cs-CZ" sz="2200" b="1" spc="-1" dirty="0">
                <a:solidFill>
                  <a:srgbClr val="000000"/>
                </a:solidFill>
                <a:latin typeface="Calibri"/>
              </a:rPr>
              <a:t>nevzniká právo na přijetí do jiných oborů v daném kole </a:t>
            </a:r>
            <a:r>
              <a:rPr lang="cs-CZ" sz="2200" spc="-1" dirty="0">
                <a:solidFill>
                  <a:srgbClr val="000000"/>
                </a:solidFill>
                <a:latin typeface="Calibri"/>
              </a:rPr>
              <a:t>přijímacího řízení.</a:t>
            </a:r>
          </a:p>
          <a:p>
            <a:pPr marL="343080" indent="-343080" algn="just">
              <a:lnSpc>
                <a:spcPct val="100000"/>
              </a:lnSpc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b="1" strike="noStrike" spc="-1" dirty="0">
                <a:solidFill>
                  <a:srgbClr val="000000"/>
                </a:solidFill>
                <a:latin typeface="Calibri"/>
              </a:rPr>
              <a:t>Ředitel školy může takto </a:t>
            </a:r>
            <a:r>
              <a:rPr lang="cs-CZ" sz="2200" b="1" strike="noStrike" spc="-1" dirty="0">
                <a:solidFill>
                  <a:srgbClr val="C00000"/>
                </a:solidFill>
                <a:latin typeface="Calibri"/>
              </a:rPr>
              <a:t>uvolněné místo obsadit až v dalším kole</a:t>
            </a:r>
            <a:r>
              <a:rPr lang="cs-CZ" sz="2200" b="1" strike="noStrike" spc="-1" dirty="0">
                <a:solidFill>
                  <a:srgbClr val="000000"/>
                </a:solidFill>
                <a:latin typeface="Calibri"/>
              </a:rPr>
              <a:t> přijímacího řízení.</a:t>
            </a:r>
            <a:endParaRPr lang="cs-CZ" sz="2200" b="1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Druhé kolo přijímacího řízení 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460179" y="1444848"/>
            <a:ext cx="8222921" cy="474856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Ředitel střední školy </a:t>
            </a:r>
            <a:r>
              <a:rPr lang="cs-CZ" sz="21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vyhlásí 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2. kolo </a:t>
            </a:r>
            <a:r>
              <a:rPr lang="cs-CZ" sz="21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do 18. května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Termín pro 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podání přihlášky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  <a:ea typeface="DejaVu Sans"/>
              </a:rPr>
              <a:t>je od 19. do 24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. května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  <a:ea typeface="DejaVu Sans"/>
              </a:rPr>
              <a:t>(letos do 25. 5.) 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Ve 2. kole přijímacího řízení do maturitního oboru se 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  <a:ea typeface="DejaVu Sans"/>
              </a:rPr>
              <a:t>vždy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</a:t>
            </a:r>
            <a:r>
              <a:rPr lang="cs-CZ" sz="21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zohlední výsledky jednotné přijímací zkoušky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 z 1. kola.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Jednotná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přijímací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zkouška se ve 2. kole nekoná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Pokud je součástí přijímacího řízení talentová zkouška, stanoví ředitel jeden řádný termín </a:t>
            </a:r>
            <a:r>
              <a:rPr lang="pl-PL" sz="2100" dirty="0">
                <a:latin typeface="Calibri" panose="020F0502020204030204" pitchFamily="34" charset="0"/>
                <a:cs typeface="Calibri" panose="020F0502020204030204" pitchFamily="34" charset="0"/>
              </a:rPr>
              <a:t>v období od 8. do 14. června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. Náhradní termín není.</a:t>
            </a:r>
            <a:endParaRPr lang="cs-CZ" sz="210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</a:rPr>
              <a:t>Uchazeč, který v 1. kole 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</a:rPr>
              <a:t>jednotnou zkoušku nekonal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/>
              </a:rPr>
              <a:t>může</a:t>
            </a:r>
            <a:r>
              <a:rPr lang="cs-CZ" sz="2100" b="1" strike="noStrike" spc="-1" dirty="0">
                <a:solidFill>
                  <a:srgbClr val="000000"/>
                </a:solidFill>
                <a:latin typeface="Calibri"/>
              </a:rPr>
              <a:t> podat přihlášku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100" b="1" strike="noStrike" spc="-1" dirty="0">
                <a:solidFill>
                  <a:srgbClr val="000000"/>
                </a:solidFill>
                <a:latin typeface="Calibri"/>
              </a:rPr>
              <a:t>do maturitního oboru </a:t>
            </a:r>
            <a:r>
              <a:rPr lang="cs-CZ" sz="2100" b="0" strike="noStrike" spc="-1" dirty="0">
                <a:solidFill>
                  <a:srgbClr val="000000"/>
                </a:solidFill>
                <a:latin typeface="Calibri"/>
              </a:rPr>
              <a:t>ve 2. kole.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Za zkoušku bude hodnocen 0 body.</a:t>
            </a:r>
            <a:endParaRPr lang="cs-CZ" sz="2100" b="0" strike="noStrike" spc="-1" dirty="0">
              <a:solidFill>
                <a:srgbClr val="000000"/>
              </a:solidFill>
              <a:latin typeface="Calibri"/>
            </a:endParaRPr>
          </a:p>
          <a:p>
            <a:pPr marL="800280" lvl="1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endParaRPr lang="cs-CZ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94908543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Graf 10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9016622"/>
              </p:ext>
            </p:extLst>
          </p:nvPr>
        </p:nvGraphicFramePr>
        <p:xfrm>
          <a:off x="251640" y="1157760"/>
          <a:ext cx="8680604" cy="471204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80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81" name="Picture 3" descr="C:\Users\Martin\Desktop\Pk - nove logo\a.jpg"/>
          <p:cNvPicPr/>
          <p:nvPr/>
        </p:nvPicPr>
        <p:blipFill>
          <a:blip r:embed="rId3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82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83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84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200" b="1" strike="noStrike" spc="-1" dirty="0">
                <a:solidFill>
                  <a:srgbClr val="376092"/>
                </a:solidFill>
                <a:latin typeface="Arial"/>
              </a:rPr>
              <a:t>Narození v Pardubickém kraji</a:t>
            </a:r>
            <a:endParaRPr lang="cs-CZ" sz="2200" b="0" strike="noStrike" spc="-1" dirty="0">
              <a:latin typeface="Arial"/>
            </a:endParaRPr>
          </a:p>
        </p:txBody>
      </p:sp>
      <p:cxnSp>
        <p:nvCxnSpPr>
          <p:cNvPr id="85" name="Přímá spojnice 2"/>
          <p:cNvCxnSpPr/>
          <p:nvPr/>
        </p:nvCxnSpPr>
        <p:spPr>
          <a:xfrm flipH="1" flipV="1">
            <a:off x="4302576" y="1358258"/>
            <a:ext cx="15067" cy="3852000"/>
          </a:xfrm>
          <a:prstGeom prst="straightConnector1">
            <a:avLst/>
          </a:prstGeom>
          <a:ln w="12700">
            <a:solidFill>
              <a:srgbClr val="000000"/>
            </a:solidFill>
            <a:prstDash val="sysDot"/>
            <a:round/>
          </a:ln>
        </p:spPr>
      </p:cxnSp>
      <p:sp>
        <p:nvSpPr>
          <p:cNvPr id="86" name="TextovéPole 4"/>
          <p:cNvSpPr/>
          <p:nvPr/>
        </p:nvSpPr>
        <p:spPr>
          <a:xfrm>
            <a:off x="4257385" y="1377508"/>
            <a:ext cx="1007280" cy="2721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algn="ctr">
              <a:lnSpc>
                <a:spcPct val="100000"/>
              </a:lnSpc>
            </a:pPr>
            <a:r>
              <a:rPr lang="cs-CZ" sz="1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9. ročník ZŠ</a:t>
            </a:r>
            <a:endParaRPr lang="cs-CZ" sz="1200" b="0" strike="noStrike" spc="-1" dirty="0">
              <a:latin typeface="Arial"/>
            </a:endParaRPr>
          </a:p>
        </p:txBody>
      </p:sp>
      <p:cxnSp>
        <p:nvCxnSpPr>
          <p:cNvPr id="87" name="Přímá spojnice 10"/>
          <p:cNvCxnSpPr/>
          <p:nvPr/>
        </p:nvCxnSpPr>
        <p:spPr>
          <a:xfrm flipV="1">
            <a:off x="6841616" y="1339727"/>
            <a:ext cx="10037" cy="3852000"/>
          </a:xfrm>
          <a:prstGeom prst="straightConnector1">
            <a:avLst/>
          </a:prstGeom>
          <a:ln w="12700">
            <a:solidFill>
              <a:srgbClr val="000000"/>
            </a:solidFill>
            <a:prstDash val="sysDot"/>
            <a:round/>
          </a:ln>
        </p:spPr>
      </p:cxnSp>
      <p:sp>
        <p:nvSpPr>
          <p:cNvPr id="15" name="TextovéPole 4"/>
          <p:cNvSpPr/>
          <p:nvPr/>
        </p:nvSpPr>
        <p:spPr>
          <a:xfrm>
            <a:off x="6801933" y="1377508"/>
            <a:ext cx="1007280" cy="275545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algn="ctr">
              <a:lnSpc>
                <a:spcPct val="100000"/>
              </a:lnSpc>
            </a:pPr>
            <a:r>
              <a:rPr lang="cs-CZ" sz="1200" b="1" spc="-1" dirty="0">
                <a:solidFill>
                  <a:srgbClr val="000000"/>
                </a:solidFill>
                <a:latin typeface="Calibri"/>
                <a:ea typeface="DejaVu Sans"/>
              </a:rPr>
              <a:t>1</a:t>
            </a:r>
            <a:r>
              <a:rPr lang="cs-CZ" sz="1200" b="1" strike="noStrike" spc="-1" dirty="0">
                <a:solidFill>
                  <a:srgbClr val="000000"/>
                </a:solidFill>
                <a:latin typeface="Calibri"/>
                <a:ea typeface="DejaVu Sans"/>
              </a:rPr>
              <a:t>. ročník ZŠ</a:t>
            </a:r>
            <a:endParaRPr lang="cs-CZ" sz="1200" b="0" strike="noStrike" spc="-1" dirty="0"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5469130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Druhé kolo přijímacího řízení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529119" y="1747005"/>
            <a:ext cx="8085041" cy="289421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9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Do 2. kola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může podat přihlášku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uchazeč, který:</a:t>
            </a:r>
          </a:p>
          <a:p>
            <a:pPr marL="800280" lvl="1" indent="-343080" algn="just">
              <a:spcBef>
                <a:spcPts val="9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</a:rPr>
              <a:t>nebyl přijat nikam v 1. kole, nebo</a:t>
            </a:r>
          </a:p>
          <a:p>
            <a:pPr marL="800280" lvl="1" indent="-343080" algn="just">
              <a:spcBef>
                <a:spcPts val="9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se vzdal práva na přijetí po 1. kole.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Ve 2. kole se postupuje obdobně jako v 1. kole (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využije se elektronický systém DIPSY, počet přihlášek 2+3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).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Výsledky budou známy 23.</a:t>
            </a:r>
            <a:r>
              <a:rPr lang="cs-CZ" sz="2100" b="1" dirty="0">
                <a:solidFill>
                  <a:srgbClr val="C00000"/>
                </a:solidFill>
              </a:rPr>
              <a:t> 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června</a:t>
            </a:r>
          </a:p>
          <a:p>
            <a:pPr marL="800280" lvl="1" indent="-343080" algn="just">
              <a:spcBef>
                <a:spcPts val="1100"/>
              </a:spcBef>
              <a:buClr>
                <a:srgbClr val="000000"/>
              </a:buClr>
              <a:buFont typeface="Arial"/>
              <a:buChar char="•"/>
            </a:pPr>
            <a:endParaRPr lang="cs-CZ" sz="2200" spc="-1" dirty="0">
              <a:solidFill>
                <a:srgbClr val="000000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877745960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Třetí a další kola přijímacího řízení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492273" y="1354890"/>
            <a:ext cx="8160840" cy="376880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43080" indent="-34308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  <a:ea typeface="DejaVu Sans"/>
              </a:rPr>
              <a:t>Termíny dalších škol nejsou stanoveny centrálně, určí je ředitel střední školy</a:t>
            </a:r>
          </a:p>
          <a:p>
            <a:pPr marL="343080" indent="-34308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/>
                <a:ea typeface="DejaVu Sans"/>
              </a:rPr>
              <a:t>Počet přihlášek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  <a:ea typeface="DejaVu Sans"/>
              </a:rPr>
              <a:t>není omezen</a:t>
            </a:r>
            <a:r>
              <a:rPr lang="cs-CZ" sz="2100" spc="-1" dirty="0">
                <a:solidFill>
                  <a:srgbClr val="000000"/>
                </a:solidFill>
                <a:latin typeface="Calibri"/>
                <a:ea typeface="DejaVu Sans"/>
              </a:rPr>
              <a:t>.</a:t>
            </a:r>
            <a:endParaRPr lang="cs-CZ" sz="2100" b="0" strike="noStrike" spc="-1" dirty="0">
              <a:solidFill>
                <a:srgbClr val="000000"/>
              </a:solidFill>
              <a:latin typeface="Calibri"/>
              <a:ea typeface="DejaVu Sans"/>
            </a:endParaRPr>
          </a:p>
          <a:p>
            <a:pPr marL="343080" indent="-34308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Do dalších kol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může podat přihlášku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uchazeč, který:</a:t>
            </a:r>
          </a:p>
          <a:p>
            <a:pPr marL="800280" lvl="1" indent="-34308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b="0" strike="noStrike" spc="-1" dirty="0">
                <a:solidFill>
                  <a:srgbClr val="000000"/>
                </a:solidFill>
                <a:latin typeface="Calibri"/>
              </a:rPr>
              <a:t>nebyl přijat nikam v předchozích kolech, nebo</a:t>
            </a:r>
          </a:p>
          <a:p>
            <a:pPr marL="800280" lvl="1" indent="-343080" algn="just">
              <a:spcBef>
                <a:spcPts val="60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se vzdal práva na přijetí po předchozích kolech.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Elektronický systém se nepoužije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,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přihláška se podává na tiskopise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Na tiskopise se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uvede vždy jen jedna škola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. Může být uvedeno i více oborů vzdělání v této škole, které se neuvádí dle priority.</a:t>
            </a:r>
          </a:p>
        </p:txBody>
      </p:sp>
    </p:spTree>
    <p:extLst>
      <p:ext uri="{BB962C8B-B14F-4D97-AF65-F5344CB8AC3E}">
        <p14:creationId xmlns:p14="http://schemas.microsoft.com/office/powerpoint/2010/main" val="408885742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Obdélník 8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4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95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96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97" name="PlaceHolder 1"/>
          <p:cNvSpPr>
            <a:spLocks noGrp="1"/>
          </p:cNvSpPr>
          <p:nvPr>
            <p:ph type="title"/>
          </p:nvPr>
        </p:nvSpPr>
        <p:spPr>
          <a:xfrm>
            <a:off x="685800" y="96480"/>
            <a:ext cx="7771680" cy="7844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</a:rPr>
              <a:t>Třetí a další kola přijímacího řízení</a:t>
            </a:r>
            <a:endParaRPr lang="cs-CZ" sz="2000" b="0" strike="noStrike" spc="-1" dirty="0">
              <a:latin typeface="Arial"/>
            </a:endParaRPr>
          </a:p>
        </p:txBody>
      </p:sp>
      <p:sp>
        <p:nvSpPr>
          <p:cNvPr id="198" name="Obdélník 1"/>
          <p:cNvSpPr/>
          <p:nvPr/>
        </p:nvSpPr>
        <p:spPr>
          <a:xfrm>
            <a:off x="408616" y="1203429"/>
            <a:ext cx="8326047" cy="4584417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Ve 3. a dalších kolech přijímacího řízení do maturitního oboru ředitel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může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zohlednit výsledky jednotné přijímací zkoušky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 z 1. kola. Zároveň určí náhradní způsob hodnocení, v případě že uchazeč zkoušku nekonal.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Ředitel školy vyhotoví a </a:t>
            </a:r>
            <a:r>
              <a:rPr lang="cs-CZ" sz="2100" b="1" spc="-1" dirty="0">
                <a:solidFill>
                  <a:srgbClr val="000000"/>
                </a:solidFill>
                <a:latin typeface="Calibri"/>
              </a:rPr>
              <a:t>doručí rozhodnutí v písemné formě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Přijatý uchazeč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potvrdí do 3 dnů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od doručení rozhodnutí o přijetí svůj </a:t>
            </a:r>
            <a:r>
              <a:rPr lang="cs-CZ" sz="2100" b="1" spc="-1" dirty="0">
                <a:solidFill>
                  <a:srgbClr val="C00000"/>
                </a:solidFill>
                <a:latin typeface="Calibri"/>
              </a:rPr>
              <a:t>úmysl vzdělávat se v daném oboru vzdělání </a:t>
            </a:r>
            <a:r>
              <a:rPr lang="cs-CZ" sz="2100" spc="-1" dirty="0">
                <a:solidFill>
                  <a:srgbClr val="000000"/>
                </a:solidFill>
                <a:latin typeface="Calibri"/>
              </a:rPr>
              <a:t>(volná forma, písemně nebo elektronicky se zaručeným elektronickým podpisem). 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Potvrdit svůj úmysl vzdělávat se může uchazeč jen do jednoho oboru. Potvrzení úmyslu vzdělávat se v novém oboru vzdělání je současně zpětvzetím úmyslu vzdělávat se v dříve potvrzeném oboru vzdělání.</a:t>
            </a:r>
          </a:p>
          <a:p>
            <a:pPr marL="355600" lvl="1" indent="-355600" algn="just">
              <a:spcBef>
                <a:spcPts val="12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spc="-1" dirty="0">
                <a:solidFill>
                  <a:srgbClr val="000000"/>
                </a:solidFill>
                <a:latin typeface="Calibri"/>
              </a:rPr>
              <a:t>Uplynutím lhůty pro potvrzení úmyslu vzdělávat se zaniká právo na přijetí do daného oboru vzdělání. </a:t>
            </a:r>
          </a:p>
        </p:txBody>
      </p:sp>
    </p:spTree>
    <p:extLst>
      <p:ext uri="{BB962C8B-B14F-4D97-AF65-F5344CB8AC3E}">
        <p14:creationId xmlns:p14="http://schemas.microsoft.com/office/powerpoint/2010/main" val="417131396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0"/>
            <a:ext cx="936036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Weby k využití</a:t>
            </a:r>
            <a:endParaRPr lang="cs-CZ" sz="2200" b="0" strike="noStrike" spc="-1" dirty="0">
              <a:latin typeface="Arial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589197" y="1255275"/>
            <a:ext cx="8100000" cy="3985663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Informace k přijímacímu řízení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3"/>
              </a:rPr>
              <a:t>www.prihlaskynastredni.cz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4"/>
              </a:rPr>
              <a:t>Jednotná přijímací zkouška (cermat.cz)</a:t>
            </a: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800280" lvl="1" indent="-343080" algn="just">
              <a:spcBef>
                <a:spcPts val="850"/>
              </a:spcBef>
              <a:buClr>
                <a:srgbClr val="000000"/>
              </a:buClr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5"/>
              </a:rPr>
              <a:t>Přijímání do středního vzdělávání a vzdělávání v konzervatoři, MŠMT ČR (gov.cz)</a:t>
            </a:r>
            <a:endParaRPr lang="cs-CZ" sz="220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2900" indent="-342900" algn="just">
              <a:lnSpc>
                <a:spcPct val="110000"/>
              </a:lnSpc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cs-CZ" sz="2200" spc="-1" dirty="0">
                <a:solidFill>
                  <a:srgbClr val="000000"/>
                </a:solidFill>
                <a:latin typeface="Calibri"/>
              </a:rPr>
              <a:t>Statistická data k přijímacímu řízení </a:t>
            </a:r>
          </a:p>
          <a:p>
            <a:pPr marL="800100" lvl="1" indent="-342900" algn="just">
              <a:lnSpc>
                <a:spcPct val="110000"/>
              </a:lnSpc>
              <a:spcBef>
                <a:spcPts val="601"/>
              </a:spcBef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6"/>
              </a:rPr>
              <a:t>Vzdělávání v datech (vzdelavanivdatech.cz)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800100" lvl="1" indent="-342900" algn="just">
              <a:lnSpc>
                <a:spcPct val="110000"/>
              </a:lnSpc>
              <a:spcBef>
                <a:spcPts val="601"/>
              </a:spcBef>
              <a:buFont typeface="Wingdings" panose="05000000000000000000" pitchFamily="2" charset="2"/>
              <a:buChar char="ü"/>
            </a:pPr>
            <a:r>
              <a:rPr lang="cs-CZ" sz="2200" dirty="0">
                <a:latin typeface="Calibri" panose="020F0502020204030204" pitchFamily="34" charset="0"/>
                <a:cs typeface="Calibri" panose="020F0502020204030204" pitchFamily="34" charset="0"/>
                <a:hlinkClick r:id="rId7"/>
              </a:rPr>
              <a:t>Agregovaná data JPZ | Data a analýzy (cermat.cz)</a:t>
            </a: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lvl="1" algn="just">
              <a:lnSpc>
                <a:spcPct val="110000"/>
              </a:lnSpc>
              <a:spcBef>
                <a:spcPts val="601"/>
              </a:spcBef>
            </a:pPr>
            <a:endParaRPr lang="cs-CZ" sz="22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011852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Výsledky přijímacího řízení 2024/2025</a:t>
            </a:r>
            <a:br>
              <a:rPr lang="cs-CZ" sz="2400" b="1" strike="noStrike" spc="-1" dirty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1. kolo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3313132"/>
              </p:ext>
            </p:extLst>
          </p:nvPr>
        </p:nvGraphicFramePr>
        <p:xfrm>
          <a:off x="201168" y="1249119"/>
          <a:ext cx="8759952" cy="4680043"/>
        </p:xfrm>
        <a:graphic>
          <a:graphicData uri="http://schemas.openxmlformats.org/drawingml/2006/table">
            <a:tbl>
              <a:tblPr/>
              <a:tblGrid>
                <a:gridCol w="3687438">
                  <a:extLst>
                    <a:ext uri="{9D8B030D-6E8A-4147-A177-3AD203B41FA5}">
                      <a16:colId xmlns:a16="http://schemas.microsoft.com/office/drawing/2014/main" val="1955570166"/>
                    </a:ext>
                  </a:extLst>
                </a:gridCol>
                <a:gridCol w="1260910">
                  <a:extLst>
                    <a:ext uri="{9D8B030D-6E8A-4147-A177-3AD203B41FA5}">
                      <a16:colId xmlns:a16="http://schemas.microsoft.com/office/drawing/2014/main" val="2522433251"/>
                    </a:ext>
                  </a:extLst>
                </a:gridCol>
                <a:gridCol w="952901">
                  <a:extLst>
                    <a:ext uri="{9D8B030D-6E8A-4147-A177-3AD203B41FA5}">
                      <a16:colId xmlns:a16="http://schemas.microsoft.com/office/drawing/2014/main" val="1200093323"/>
                    </a:ext>
                  </a:extLst>
                </a:gridCol>
                <a:gridCol w="952901">
                  <a:extLst>
                    <a:ext uri="{9D8B030D-6E8A-4147-A177-3AD203B41FA5}">
                      <a16:colId xmlns:a16="http://schemas.microsoft.com/office/drawing/2014/main" val="1086374620"/>
                    </a:ext>
                  </a:extLst>
                </a:gridCol>
                <a:gridCol w="952901">
                  <a:extLst>
                    <a:ext uri="{9D8B030D-6E8A-4147-A177-3AD203B41FA5}">
                      <a16:colId xmlns:a16="http://schemas.microsoft.com/office/drawing/2014/main" val="2750624986"/>
                    </a:ext>
                  </a:extLst>
                </a:gridCol>
                <a:gridCol w="952901">
                  <a:extLst>
                    <a:ext uri="{9D8B030D-6E8A-4147-A177-3AD203B41FA5}">
                      <a16:colId xmlns:a16="http://schemas.microsoft.com/office/drawing/2014/main" val="2637488181"/>
                    </a:ext>
                  </a:extLst>
                </a:gridCol>
              </a:tblGrid>
              <a:tr h="635306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Kategorie dosaženého vzdělání</a:t>
                      </a:r>
                    </a:p>
                  </a:txBody>
                  <a:tcPr marL="45720" marR="4572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Kapacita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Počet přihlášek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Počet přijatých 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083568"/>
                  </a:ext>
                </a:extLst>
              </a:tr>
              <a:tr h="24125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2025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2024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18817393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praktické školy C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129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44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37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6107187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 výučním listem E + H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2 919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5 847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5 221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1 923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1 815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5787828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 maturitní zkouškou a OV L/0 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774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1 465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1 143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475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429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3732919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 maturitní zkouškou bez OV M 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2 881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8 019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8 139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2 460 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2 447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005365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lycea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359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1 154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1 017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315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294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699402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4letá gymnázia K/4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715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2 067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2 137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668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680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963920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8letá gymnázia K/8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500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1 305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1 312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455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460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4359717"/>
                  </a:ext>
                </a:extLst>
              </a:tr>
              <a:tr h="387137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nástavby L/5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378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618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507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233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241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056520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konzervatoř P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50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78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86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42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3559942"/>
                  </a:ext>
                </a:extLst>
              </a:tr>
              <a:tr h="32400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Celkem</a:t>
                      </a:r>
                    </a:p>
                  </a:txBody>
                  <a:tcPr marL="72000" marR="72000" anchor="ctr">
                    <a:lnL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8 705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20 597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19 597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6 606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6 437</a:t>
                      </a: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07199664"/>
                  </a:ext>
                </a:extLst>
              </a:tr>
            </a:tbl>
          </a:graphicData>
        </a:graphic>
      </p:graphicFrame>
      <p:cxnSp>
        <p:nvCxnSpPr>
          <p:cNvPr id="3" name="Přímá spojnice se šipkou 2">
            <a:extLst>
              <a:ext uri="{FF2B5EF4-FFF2-40B4-BE49-F238E27FC236}">
                <a16:creationId xmlns:a16="http://schemas.microsoft.com/office/drawing/2014/main" id="{19108735-E889-F665-8A06-E4298AD7AA07}"/>
              </a:ext>
            </a:extLst>
          </p:cNvPr>
          <p:cNvCxnSpPr/>
          <p:nvPr/>
        </p:nvCxnSpPr>
        <p:spPr>
          <a:xfrm flipV="1">
            <a:off x="5971032" y="2679192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5" name="Přímá spojnice se šipkou 4">
            <a:extLst>
              <a:ext uri="{FF2B5EF4-FFF2-40B4-BE49-F238E27FC236}">
                <a16:creationId xmlns:a16="http://schemas.microsoft.com/office/drawing/2014/main" id="{D353A03F-5B5A-70EE-6406-1BE69B61BA17}"/>
              </a:ext>
            </a:extLst>
          </p:cNvPr>
          <p:cNvCxnSpPr/>
          <p:nvPr/>
        </p:nvCxnSpPr>
        <p:spPr>
          <a:xfrm flipV="1">
            <a:off x="5971032" y="3042967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6" name="Přímá spojnice se šipkou 5">
            <a:extLst>
              <a:ext uri="{FF2B5EF4-FFF2-40B4-BE49-F238E27FC236}">
                <a16:creationId xmlns:a16="http://schemas.microsoft.com/office/drawing/2014/main" id="{55E94389-F3EB-B8B6-3607-FCA261F6091B}"/>
              </a:ext>
            </a:extLst>
          </p:cNvPr>
          <p:cNvCxnSpPr/>
          <p:nvPr/>
        </p:nvCxnSpPr>
        <p:spPr>
          <a:xfrm flipV="1">
            <a:off x="5971032" y="3794761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7" name="Přímá spojnice se šipkou 6">
            <a:extLst>
              <a:ext uri="{FF2B5EF4-FFF2-40B4-BE49-F238E27FC236}">
                <a16:creationId xmlns:a16="http://schemas.microsoft.com/office/drawing/2014/main" id="{E30EE3EB-8F94-CDB0-1276-78D2716B24A1}"/>
              </a:ext>
            </a:extLst>
          </p:cNvPr>
          <p:cNvCxnSpPr/>
          <p:nvPr/>
        </p:nvCxnSpPr>
        <p:spPr>
          <a:xfrm flipV="1">
            <a:off x="5971032" y="4869561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8" name="Přímá spojnice se šipkou 7">
            <a:extLst>
              <a:ext uri="{FF2B5EF4-FFF2-40B4-BE49-F238E27FC236}">
                <a16:creationId xmlns:a16="http://schemas.microsoft.com/office/drawing/2014/main" id="{208FD124-24F6-E49E-F7D8-A2D37AA90781}"/>
              </a:ext>
            </a:extLst>
          </p:cNvPr>
          <p:cNvCxnSpPr/>
          <p:nvPr/>
        </p:nvCxnSpPr>
        <p:spPr>
          <a:xfrm flipV="1">
            <a:off x="7842504" y="2679192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Přímá spojnice se šipkou 8">
            <a:extLst>
              <a:ext uri="{FF2B5EF4-FFF2-40B4-BE49-F238E27FC236}">
                <a16:creationId xmlns:a16="http://schemas.microsoft.com/office/drawing/2014/main" id="{47183F42-4568-ED56-FF95-452265334135}"/>
              </a:ext>
            </a:extLst>
          </p:cNvPr>
          <p:cNvCxnSpPr/>
          <p:nvPr/>
        </p:nvCxnSpPr>
        <p:spPr>
          <a:xfrm flipV="1">
            <a:off x="7842504" y="3052111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0" name="Přímá spojnice se šipkou 9">
            <a:extLst>
              <a:ext uri="{FF2B5EF4-FFF2-40B4-BE49-F238E27FC236}">
                <a16:creationId xmlns:a16="http://schemas.microsoft.com/office/drawing/2014/main" id="{B5BC5F18-2BE3-3CAF-4642-068667ECBA90}"/>
              </a:ext>
            </a:extLst>
          </p:cNvPr>
          <p:cNvCxnSpPr/>
          <p:nvPr/>
        </p:nvCxnSpPr>
        <p:spPr>
          <a:xfrm flipV="1">
            <a:off x="7842504" y="3425030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1" name="Přímá spojnice se šipkou 10">
            <a:extLst>
              <a:ext uri="{FF2B5EF4-FFF2-40B4-BE49-F238E27FC236}">
                <a16:creationId xmlns:a16="http://schemas.microsoft.com/office/drawing/2014/main" id="{66938B3A-10AA-1651-3D74-2E33439334E3}"/>
              </a:ext>
            </a:extLst>
          </p:cNvPr>
          <p:cNvCxnSpPr/>
          <p:nvPr/>
        </p:nvCxnSpPr>
        <p:spPr>
          <a:xfrm flipV="1">
            <a:off x="7842504" y="2323569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6" name="Přímá spojnice se šipkou 15">
            <a:extLst>
              <a:ext uri="{FF2B5EF4-FFF2-40B4-BE49-F238E27FC236}">
                <a16:creationId xmlns:a16="http://schemas.microsoft.com/office/drawing/2014/main" id="{19108735-E889-F665-8A06-E4298AD7AA07}"/>
              </a:ext>
            </a:extLst>
          </p:cNvPr>
          <p:cNvCxnSpPr/>
          <p:nvPr/>
        </p:nvCxnSpPr>
        <p:spPr>
          <a:xfrm flipV="1">
            <a:off x="5963332" y="2345417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7" name="Přímá spojnice se šipkou 16">
            <a:extLst>
              <a:ext uri="{FF2B5EF4-FFF2-40B4-BE49-F238E27FC236}">
                <a16:creationId xmlns:a16="http://schemas.microsoft.com/office/drawing/2014/main" id="{B5BC5F18-2BE3-3CAF-4642-068667ECBA90}"/>
              </a:ext>
            </a:extLst>
          </p:cNvPr>
          <p:cNvCxnSpPr/>
          <p:nvPr/>
        </p:nvCxnSpPr>
        <p:spPr>
          <a:xfrm flipV="1">
            <a:off x="7860154" y="3789185"/>
            <a:ext cx="91440" cy="192024"/>
          </a:xfrm>
          <a:prstGeom prst="straightConnector1">
            <a:avLst/>
          </a:prstGeom>
          <a:ln w="25400">
            <a:solidFill>
              <a:srgbClr val="00B050"/>
            </a:solidFill>
            <a:tailEnd type="triangle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831216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Výsledky přijímacího řízení 2024/2025</a:t>
            </a:r>
            <a:br>
              <a:rPr lang="cs-CZ" sz="2400" b="1" strike="noStrike" spc="-1" dirty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1. kolo</a:t>
            </a:r>
          </a:p>
        </p:txBody>
      </p:sp>
      <p:graphicFrame>
        <p:nvGraphicFramePr>
          <p:cNvPr id="4" name="Tabulk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81086518"/>
              </p:ext>
            </p:extLst>
          </p:nvPr>
        </p:nvGraphicFramePr>
        <p:xfrm>
          <a:off x="182879" y="1146018"/>
          <a:ext cx="8800799" cy="4852302"/>
        </p:xfrm>
        <a:graphic>
          <a:graphicData uri="http://schemas.openxmlformats.org/drawingml/2006/table">
            <a:tbl>
              <a:tblPr/>
              <a:tblGrid>
                <a:gridCol w="3542098">
                  <a:extLst>
                    <a:ext uri="{9D8B030D-6E8A-4147-A177-3AD203B41FA5}">
                      <a16:colId xmlns:a16="http://schemas.microsoft.com/office/drawing/2014/main" val="2469717812"/>
                    </a:ext>
                  </a:extLst>
                </a:gridCol>
                <a:gridCol w="1139814">
                  <a:extLst>
                    <a:ext uri="{9D8B030D-6E8A-4147-A177-3AD203B41FA5}">
                      <a16:colId xmlns:a16="http://schemas.microsoft.com/office/drawing/2014/main" val="768963765"/>
                    </a:ext>
                  </a:extLst>
                </a:gridCol>
                <a:gridCol w="1159440">
                  <a:extLst>
                    <a:ext uri="{9D8B030D-6E8A-4147-A177-3AD203B41FA5}">
                      <a16:colId xmlns:a16="http://schemas.microsoft.com/office/drawing/2014/main" val="3570103279"/>
                    </a:ext>
                  </a:extLst>
                </a:gridCol>
                <a:gridCol w="1741607">
                  <a:extLst>
                    <a:ext uri="{9D8B030D-6E8A-4147-A177-3AD203B41FA5}">
                      <a16:colId xmlns:a16="http://schemas.microsoft.com/office/drawing/2014/main" val="398924221"/>
                    </a:ext>
                  </a:extLst>
                </a:gridCol>
                <a:gridCol w="1217840">
                  <a:extLst>
                    <a:ext uri="{9D8B030D-6E8A-4147-A177-3AD203B41FA5}">
                      <a16:colId xmlns:a16="http://schemas.microsoft.com/office/drawing/2014/main" val="3679986071"/>
                    </a:ext>
                  </a:extLst>
                </a:gridCol>
              </a:tblGrid>
              <a:tr h="280302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Kategorie dosaženého vzdělání</a:t>
                      </a:r>
                    </a:p>
                  </a:txBody>
                  <a:tcPr marL="45720" marR="4572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Nepřijetí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cs-CZ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r>
                        <a:rPr lang="cs-CZ" sz="1700" b="1" i="0" u="none" strike="noStrike" kern="1200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Z toho</a:t>
                      </a:r>
                    </a:p>
                  </a:txBody>
                  <a:tcPr marL="6350" marR="6350" marT="635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435021"/>
                  </a:ext>
                </a:extLst>
              </a:tr>
              <a:tr h="783865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přijetí na vyšší prioritu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 nedostatečnou kapacitu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pro nesplnění podmínek</a:t>
                      </a:r>
                    </a:p>
                  </a:txBody>
                  <a:tcPr marL="36000" marR="36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037843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praktické školy C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0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6858555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</a:t>
                      </a:r>
                      <a:r>
                        <a:rPr lang="pt-BR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výučním listem E a H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3 924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3 137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630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157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267927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 maturitní zkouškou a OV L/0 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990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658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104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228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523731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pl-PL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 maturitní zkouškou bez OV M 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5 559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3 544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1 206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809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560601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lycea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839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459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191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189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12088648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4letá gymnázia K/4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1 399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973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358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68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6999733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8letá gymnázia K/8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850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319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214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317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28656896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nástavby L/5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385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90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107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188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19126779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konzervatoř P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38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11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</a:t>
                      </a:r>
                    </a:p>
                  </a:txBody>
                  <a:tcPr marL="72000" marR="72000" anchor="b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0607140"/>
                  </a:ext>
                </a:extLst>
              </a:tr>
              <a:tr h="319580">
                <a:tc>
                  <a:txBody>
                    <a:bodyPr/>
                    <a:lstStyle/>
                    <a:p>
                      <a:pPr algn="just" rtl="0" fontAlgn="ctr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Celkem</a:t>
                      </a: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13 991</a:t>
                      </a:r>
                    </a:p>
                  </a:txBody>
                  <a:tcPr marL="72000" marR="72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9 192</a:t>
                      </a:r>
                    </a:p>
                  </a:txBody>
                  <a:tcPr marL="72000" marR="72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2 821</a:t>
                      </a:r>
                    </a:p>
                  </a:txBody>
                  <a:tcPr marL="72000" marR="72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tc>
                  <a:txBody>
                    <a:bodyPr/>
                    <a:lstStyle/>
                    <a:p>
                      <a:pPr algn="r" rtl="0" fontAlgn="b"/>
                      <a:r>
                        <a:rPr lang="cs-CZ" sz="1800" b="1" i="0" u="none" strike="noStrike" dirty="0">
                          <a:solidFill>
                            <a:srgbClr val="FFFFFF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1 978</a:t>
                      </a:r>
                    </a:p>
                  </a:txBody>
                  <a:tcPr marL="72000" marR="72000" anchor="b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37609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4813346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8135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pc="-1" dirty="0">
                <a:solidFill>
                  <a:srgbClr val="C00000"/>
                </a:solidFill>
                <a:latin typeface="Arial"/>
              </a:rPr>
              <a:t>Průměrný bodový zisk přijatých </a:t>
            </a: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2024/2025</a:t>
            </a:r>
            <a:br>
              <a:rPr lang="cs-CZ" sz="2400" b="1" strike="noStrike" spc="-1" dirty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1. kolo</a:t>
            </a:r>
          </a:p>
        </p:txBody>
      </p:sp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9779778"/>
              </p:ext>
            </p:extLst>
          </p:nvPr>
        </p:nvGraphicFramePr>
        <p:xfrm>
          <a:off x="251638" y="1703674"/>
          <a:ext cx="8699858" cy="3349589"/>
        </p:xfrm>
        <a:graphic>
          <a:graphicData uri="http://schemas.openxmlformats.org/drawingml/2006/table">
            <a:tbl>
              <a:tblPr firstRow="1" firstCol="1" bandRow="1">
                <a:tableStyleId>{B301B821-A1FF-4177-AEE7-76D212191A09}</a:tableStyleId>
              </a:tblPr>
              <a:tblGrid>
                <a:gridCol w="3815726">
                  <a:extLst>
                    <a:ext uri="{9D8B030D-6E8A-4147-A177-3AD203B41FA5}">
                      <a16:colId xmlns:a16="http://schemas.microsoft.com/office/drawing/2014/main" val="889858022"/>
                    </a:ext>
                  </a:extLst>
                </a:gridCol>
                <a:gridCol w="1221033">
                  <a:extLst>
                    <a:ext uri="{9D8B030D-6E8A-4147-A177-3AD203B41FA5}">
                      <a16:colId xmlns:a16="http://schemas.microsoft.com/office/drawing/2014/main" val="3211697931"/>
                    </a:ext>
                  </a:extLst>
                </a:gridCol>
                <a:gridCol w="1221033">
                  <a:extLst>
                    <a:ext uri="{9D8B030D-6E8A-4147-A177-3AD203B41FA5}">
                      <a16:colId xmlns:a16="http://schemas.microsoft.com/office/drawing/2014/main" val="2920514065"/>
                    </a:ext>
                  </a:extLst>
                </a:gridCol>
                <a:gridCol w="1221033">
                  <a:extLst>
                    <a:ext uri="{9D8B030D-6E8A-4147-A177-3AD203B41FA5}">
                      <a16:colId xmlns:a16="http://schemas.microsoft.com/office/drawing/2014/main" val="1058109638"/>
                    </a:ext>
                  </a:extLst>
                </a:gridCol>
                <a:gridCol w="1221033">
                  <a:extLst>
                    <a:ext uri="{9D8B030D-6E8A-4147-A177-3AD203B41FA5}">
                      <a16:colId xmlns:a16="http://schemas.microsoft.com/office/drawing/2014/main" val="4149747658"/>
                    </a:ext>
                  </a:extLst>
                </a:gridCol>
              </a:tblGrid>
              <a:tr h="404261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Kategorie dosaženého vzdělání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ČR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 err="1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Pk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44450" marR="44450" marT="0" marB="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43316421"/>
                  </a:ext>
                </a:extLst>
              </a:tr>
              <a:tr h="519762">
                <a:tc vMerge="1">
                  <a:txBody>
                    <a:bodyPr/>
                    <a:lstStyle/>
                    <a:p>
                      <a:endParaRPr lang="cs-CZ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ČJ 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ČJ 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b="1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MA</a:t>
                      </a:r>
                      <a:endParaRPr lang="cs-CZ" sz="1800" b="1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439461"/>
                  </a:ext>
                </a:extLst>
              </a:tr>
              <a:tr h="404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gymnázia 4letá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mpd="sng"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39,0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29,8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40,0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30,4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9479066"/>
                  </a:ext>
                </a:extLst>
              </a:tr>
              <a:tr h="404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lycea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34,3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24,2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35,1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24,9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8833367"/>
                  </a:ext>
                </a:extLst>
              </a:tr>
              <a:tr h="404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 maturitní zkouškou bez OV M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29,3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19,8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31,1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21,3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080887"/>
                  </a:ext>
                </a:extLst>
              </a:tr>
              <a:tr h="404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 maturitní zkouškou a OV L/0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24,8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16,8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25,4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17,5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75269828"/>
                  </a:ext>
                </a:extLst>
              </a:tr>
              <a:tr h="404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nástavby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21,9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10,6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24,3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12,2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65440598"/>
                  </a:ext>
                </a:extLst>
              </a:tr>
              <a:tr h="404261"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gymnázia 8letá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 w="12700" cmpd="sng"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30,9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solidFill>
                            <a:srgbClr val="00B050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27,9</a:t>
                      </a:r>
                      <a:endParaRPr lang="cs-CZ" sz="1800" dirty="0">
                        <a:solidFill>
                          <a:srgbClr val="00B050"/>
                        </a:solidFill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28,9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cs-CZ" sz="1800" dirty="0"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24,9</a:t>
                      </a:r>
                      <a:endParaRPr lang="cs-CZ" sz="1800" dirty="0">
                        <a:effectLst/>
                        <a:latin typeface="Segoe UI" panose="020B0502040204020203" pitchFamily="34" charset="0"/>
                        <a:ea typeface="Calibri" panose="020F0502020204030204" pitchFamily="34" charset="0"/>
                        <a:cs typeface="Segoe UI" panose="020B0502040204020203" pitchFamily="34" charset="0"/>
                      </a:endParaRPr>
                    </a:p>
                  </a:txBody>
                  <a:tcPr marL="72000" marR="72000" anchor="ctr">
                    <a:lnL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525251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328548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96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97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8" name="Obdélník 11"/>
          <p:cNvSpPr/>
          <p:nvPr/>
        </p:nvSpPr>
        <p:spPr>
          <a:xfrm>
            <a:off x="-108360" y="0"/>
            <a:ext cx="9360360" cy="10684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-108360" y="-1"/>
            <a:ext cx="9360360" cy="1157761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algn="ctr">
              <a:lnSpc>
                <a:spcPct val="100000"/>
              </a:lnSpc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Výsledky přijímacího řízení 2024/2025</a:t>
            </a:r>
            <a:endParaRPr lang="cs-CZ" sz="2400" b="1" spc="-1" dirty="0">
              <a:solidFill>
                <a:srgbClr val="376092"/>
              </a:solidFill>
              <a:latin typeface="Calibri"/>
            </a:endParaRPr>
          </a:p>
        </p:txBody>
      </p:sp>
      <p:sp>
        <p:nvSpPr>
          <p:cNvPr id="8" name="Obdélník 1"/>
          <p:cNvSpPr/>
          <p:nvPr/>
        </p:nvSpPr>
        <p:spPr>
          <a:xfrm>
            <a:off x="699424" y="1584887"/>
            <a:ext cx="7520551" cy="3368699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marL="285750" lvl="0" indent="-285750" algn="just">
              <a:spcAft>
                <a:spcPts val="600"/>
              </a:spcAft>
              <a:buClr>
                <a:schemeClr val="tx1"/>
              </a:buClr>
              <a:buFont typeface="Arial" panose="020B0604020202020204" pitchFamily="34" charset="0"/>
              <a:buChar char="•"/>
            </a:pP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77,2 %</a:t>
            </a:r>
            <a:r>
              <a:rPr lang="cs-CZ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uchazečů 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o střední školy v Pardubickém kraji bylo v</a:t>
            </a:r>
            <a:r>
              <a:rPr lang="cs-CZ" dirty="0"/>
              <a:t> 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cs-CZ" dirty="0"/>
              <a:t>  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kole přijato 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obor v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1.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 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prioritě</a:t>
            </a:r>
          </a:p>
          <a:p>
            <a:pPr marL="285750" lvl="0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žádnou střední školu 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nebylo 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 1. kole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přijato 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308 žáků 9. ročníků ZŠ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 bydlištěm v Pardubickém kraji </a:t>
            </a:r>
          </a:p>
          <a:p>
            <a:pPr marL="285750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2. kolo vyhlásilo </a:t>
            </a:r>
            <a:r>
              <a:rPr lang="cs-CZ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44 SŠ 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 Pardubickém kraji na </a:t>
            </a:r>
            <a:r>
              <a:rPr lang="cs-CZ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1 185 volných míst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, z toho </a:t>
            </a:r>
            <a:r>
              <a:rPr lang="cs-CZ" sz="21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545 v maturitních a 640 v učebních oborech</a:t>
            </a:r>
          </a:p>
          <a:p>
            <a:pPr marL="285750" indent="-285750" algn="just">
              <a:spcBef>
                <a:spcPts val="12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Na žádnou střední školu 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nebylo 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 2. kole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přijato 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celkem 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30 žáků 9. ročníků ZŠ</a:t>
            </a:r>
            <a:r>
              <a:rPr lang="cs-CZ" sz="21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s bydlištěm v Pardubickém kraji </a:t>
            </a:r>
          </a:p>
        </p:txBody>
      </p:sp>
    </p:spTree>
    <p:extLst>
      <p:ext uri="{BB962C8B-B14F-4D97-AF65-F5344CB8AC3E}">
        <p14:creationId xmlns:p14="http://schemas.microsoft.com/office/powerpoint/2010/main" val="13090208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02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03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04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Novinky ve středním školství</a:t>
            </a:r>
            <a:br>
              <a:rPr lang="cs-CZ" sz="2400" b="1" strike="noStrike" spc="-1" dirty="0">
                <a:solidFill>
                  <a:srgbClr val="C00000"/>
                </a:solidFill>
                <a:latin typeface="Arial"/>
              </a:rPr>
            </a:br>
            <a:r>
              <a:rPr lang="cs-CZ" sz="2400" b="1" spc="-1" dirty="0">
                <a:solidFill>
                  <a:srgbClr val="376092"/>
                </a:solidFill>
                <a:latin typeface="Calibri"/>
              </a:rPr>
              <a:t>Pardubický kraj</a:t>
            </a:r>
          </a:p>
        </p:txBody>
      </p:sp>
      <p:sp>
        <p:nvSpPr>
          <p:cNvPr id="106" name="Obdélník 1"/>
          <p:cNvSpPr/>
          <p:nvPr/>
        </p:nvSpPr>
        <p:spPr>
          <a:xfrm>
            <a:off x="404676" y="1052266"/>
            <a:ext cx="8333928" cy="494605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wrap="square" lIns="90000" tIns="45000" rIns="90000" bIns="45000" anchor="t">
            <a:spAutoFit/>
          </a:bodyPr>
          <a:lstStyle/>
          <a:p>
            <a:pPr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cs-CZ" sz="21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roku 2026/2027</a:t>
            </a:r>
          </a:p>
          <a:p>
            <a:pPr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dirty="0">
                <a:latin typeface="Calibri" panose="020F0502020204030204" pitchFamily="34" charset="0"/>
                <a:cs typeface="Calibri" panose="020F0502020204030204" pitchFamily="34" charset="0"/>
              </a:rPr>
              <a:t>SOŠ a SOU Třemošnice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nový obor </a:t>
            </a:r>
            <a:r>
              <a:rPr lang="cs-CZ" sz="2100" b="1" spc="-1" dirty="0">
                <a:solidFill>
                  <a:srgbClr val="376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Lyceum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 (režim pokusného ověřování) – 2 zaměření – </a:t>
            </a:r>
            <a:r>
              <a:rPr lang="cs-CZ" sz="2100" b="1" dirty="0">
                <a:latin typeface="Calibri" panose="020F0502020204030204" pitchFamily="34" charset="0"/>
                <a:cs typeface="Calibri" panose="020F0502020204030204" pitchFamily="34" charset="0"/>
              </a:rPr>
              <a:t>Operátor bezpilotních systémů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 a </a:t>
            </a:r>
            <a:r>
              <a:rPr lang="cs-CZ" sz="2100" b="1" dirty="0">
                <a:latin typeface="Calibri" panose="020F0502020204030204" pitchFamily="34" charset="0"/>
                <a:cs typeface="Calibri" panose="020F0502020204030204" pitchFamily="34" charset="0"/>
              </a:rPr>
              <a:t>Právo a státní správa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marL="0" lvl="1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SOU opravárenské Králíky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nový obor </a:t>
            </a:r>
            <a:r>
              <a:rPr lang="cs-CZ" sz="2100" b="1" spc="-1" dirty="0">
                <a:solidFill>
                  <a:srgbClr val="376092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Sociální činnost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,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plánována změna názvu od 1. 9. 2026 na SŠ technická a sociální Králíky</a:t>
            </a:r>
            <a:endParaRPr lang="cs-CZ" sz="2100" spc="-1" dirty="0">
              <a:solidFill>
                <a:srgbClr val="000000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0" lvl="1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SOU Svitavy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nové ŠVP </a:t>
            </a:r>
            <a:r>
              <a:rPr lang="cs-CZ" sz="2100" b="1" spc="-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Mechanik opravář letadel</a:t>
            </a:r>
            <a:r>
              <a:rPr lang="cs-CZ" sz="2100" spc="-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u oboru Strojní mechanik, plánována změna názvu od 1. 1. 2026 na SŠ technická Svitavy</a:t>
            </a:r>
          </a:p>
          <a:p>
            <a:pPr marL="0" lvl="1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SŠ zdravotnická a sociální Chrudim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– znovu otevře obor </a:t>
            </a:r>
            <a:r>
              <a:rPr lang="cs-CZ" sz="2100" b="1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Sociální činnost</a:t>
            </a:r>
            <a:endParaRPr lang="cs-CZ" sz="2100" b="1" spc="-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0" lvl="1" algn="just">
              <a:spcBef>
                <a:spcPts val="9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Od </a:t>
            </a:r>
            <a:r>
              <a:rPr lang="cs-CZ" sz="2100" b="1" dirty="0" err="1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</a:t>
            </a:r>
            <a:r>
              <a:rPr lang="cs-CZ" sz="2100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roku 2025/2026</a:t>
            </a:r>
          </a:p>
          <a:p>
            <a:pPr marL="0" lvl="1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SPŠ chemická Pardubice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2100" b="1" spc="-1" dirty="0">
                <a:solidFill>
                  <a:srgbClr val="376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Lyceum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 (režim pokusného ověřování) zaměření 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Aplikované přírodní vědy</a:t>
            </a:r>
          </a:p>
          <a:p>
            <a:pPr marL="0" lvl="1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Střední zdravotnická škola Pardubice 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– </a:t>
            </a:r>
            <a:r>
              <a:rPr lang="cs-CZ" sz="2100" b="1" spc="-1" dirty="0">
                <a:solidFill>
                  <a:srgbClr val="376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Lyceum</a:t>
            </a:r>
            <a:r>
              <a:rPr lang="cs-CZ" sz="2100" dirty="0">
                <a:latin typeface="Calibri" panose="020F0502020204030204" pitchFamily="34" charset="0"/>
                <a:cs typeface="Calibri" panose="020F0502020204030204" pitchFamily="34" charset="0"/>
              </a:rPr>
              <a:t> (režim pokusného ověřování) zaměření </a:t>
            </a:r>
            <a:r>
              <a:rPr lang="cs-CZ" sz="2100" b="1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Prevence, ochrana a podpora zdraví</a:t>
            </a:r>
          </a:p>
        </p:txBody>
      </p:sp>
    </p:spTree>
    <p:extLst>
      <p:ext uri="{BB962C8B-B14F-4D97-AF65-F5344CB8AC3E}">
        <p14:creationId xmlns:p14="http://schemas.microsoft.com/office/powerpoint/2010/main" val="1778004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Obdélník 6"/>
          <p:cNvSpPr/>
          <p:nvPr/>
        </p:nvSpPr>
        <p:spPr>
          <a:xfrm>
            <a:off x="-108360" y="6088680"/>
            <a:ext cx="9360360" cy="79596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pic>
        <p:nvPicPr>
          <p:cNvPr id="102" name="Picture 3" descr="C:\Users\Martin\Desktop\Pk - nove logo\a.jpg"/>
          <p:cNvPicPr/>
          <p:nvPr/>
        </p:nvPicPr>
        <p:blipFill>
          <a:blip r:embed="rId2"/>
          <a:stretch/>
        </p:blipFill>
        <p:spPr>
          <a:xfrm>
            <a:off x="251640" y="6269400"/>
            <a:ext cx="2663640" cy="396360"/>
          </a:xfrm>
          <a:prstGeom prst="rect">
            <a:avLst/>
          </a:prstGeom>
          <a:ln w="0">
            <a:noFill/>
          </a:ln>
        </p:spPr>
      </p:pic>
      <p:sp>
        <p:nvSpPr>
          <p:cNvPr id="103" name="Obdélník 9"/>
          <p:cNvSpPr/>
          <p:nvPr/>
        </p:nvSpPr>
        <p:spPr>
          <a:xfrm>
            <a:off x="-108360" y="6042960"/>
            <a:ext cx="9360360" cy="4500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04" name="Obdélník 11"/>
          <p:cNvSpPr/>
          <p:nvPr/>
        </p:nvSpPr>
        <p:spPr>
          <a:xfrm>
            <a:off x="-108360" y="0"/>
            <a:ext cx="9360360" cy="9770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cs-CZ"/>
          </a:p>
        </p:txBody>
      </p:sp>
      <p:sp>
        <p:nvSpPr>
          <p:cNvPr id="105" name="PlaceHolder 1"/>
          <p:cNvSpPr>
            <a:spLocks noGrp="1"/>
          </p:cNvSpPr>
          <p:nvPr>
            <p:ph type="title"/>
          </p:nvPr>
        </p:nvSpPr>
        <p:spPr>
          <a:xfrm>
            <a:off x="685800" y="0"/>
            <a:ext cx="7771680" cy="97704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cs-CZ" sz="2400" b="1" strike="noStrike" spc="-1" dirty="0">
                <a:solidFill>
                  <a:srgbClr val="C00000"/>
                </a:solidFill>
                <a:latin typeface="Arial"/>
              </a:rPr>
              <a:t>Kombinace oborů vzdělání kategorie L/0 + H</a:t>
            </a:r>
            <a:endParaRPr lang="cs-CZ" sz="2400" b="0" strike="noStrike" spc="-1" dirty="0">
              <a:solidFill>
                <a:srgbClr val="C00000"/>
              </a:solidFill>
              <a:latin typeface="Arial"/>
            </a:endParaRPr>
          </a:p>
        </p:txBody>
      </p:sp>
      <p:sp>
        <p:nvSpPr>
          <p:cNvPr id="106" name="Obdélník 1"/>
          <p:cNvSpPr/>
          <p:nvPr/>
        </p:nvSpPr>
        <p:spPr>
          <a:xfrm>
            <a:off x="551699" y="1242402"/>
            <a:ext cx="8040600" cy="3045534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lIns="90000" tIns="45000" rIns="90000" bIns="45000" anchor="t">
            <a:spAutoFit/>
          </a:bodyPr>
          <a:lstStyle/>
          <a:p>
            <a:pPr marL="343080" indent="-343080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 rámci studia kombinace oborů </a:t>
            </a:r>
            <a:r>
              <a:rPr lang="cs-CZ" sz="21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vzdělání L/0 + H je možné získat výuční list (po 3. ročníku) i maturitní zkoušku (po 4. ročníku)</a:t>
            </a:r>
            <a:endParaRPr lang="cs-CZ" sz="2100" b="0" strike="noStrike" spc="-1" dirty="0">
              <a:solidFill>
                <a:srgbClr val="000000"/>
              </a:solidFill>
              <a:latin typeface="Calibri" panose="020F0502020204030204" pitchFamily="34" charset="0"/>
              <a:ea typeface="DejaVu Sans"/>
              <a:cs typeface="Calibri" panose="020F0502020204030204" pitchFamily="34" charset="0"/>
            </a:endParaRPr>
          </a:p>
          <a:p>
            <a:pPr marL="343080" indent="-343080" algn="just">
              <a:spcBef>
                <a:spcPts val="300"/>
              </a:spcBef>
              <a:spcAft>
                <a:spcPts val="300"/>
              </a:spcAft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Pro příští školní rok </a:t>
            </a:r>
            <a:r>
              <a:rPr lang="cs-CZ" sz="2100" b="1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bude do kombinace oborů L/0 + H přijímat žáky 8 středních škol v Pardubickém kraji, </a:t>
            </a:r>
            <a:r>
              <a:rPr lang="cs-CZ" sz="2100" b="1" strike="noStrike" spc="-1" dirty="0">
                <a:solidFill>
                  <a:srgbClr val="C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v Atlase uveden kód a název oboru vzdělání H v závorce </a:t>
            </a:r>
            <a:r>
              <a:rPr lang="cs-CZ" sz="2100" b="1" spc="-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za oborem L/0 </a:t>
            </a:r>
            <a:endParaRPr lang="cs-CZ" sz="2100" b="0" strike="noStrike" spc="-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43080" indent="-343080" algn="just">
              <a:spcBef>
                <a:spcPts val="300"/>
              </a:spcBef>
              <a:buClr>
                <a:srgbClr val="000000"/>
              </a:buClr>
              <a:buFont typeface="Arial"/>
              <a:buChar char="•"/>
            </a:pPr>
            <a:r>
              <a:rPr lang="cs-CZ" sz="2100" b="0" strike="noStrike" spc="-1" dirty="0">
                <a:solidFill>
                  <a:srgbClr val="000000"/>
                </a:solidFill>
                <a:latin typeface="Calibri" panose="020F0502020204030204" pitchFamily="34" charset="0"/>
                <a:ea typeface="DejaVu Sans"/>
                <a:cs typeface="Calibri" panose="020F0502020204030204" pitchFamily="34" charset="0"/>
              </a:rPr>
              <a:t>Při podání přihlášky do kombinace oborů vzdělání L/0 + H je třeba uvést na přihlášku oba obory</a:t>
            </a:r>
          </a:p>
          <a:p>
            <a:pPr algn="just">
              <a:spcBef>
                <a:spcPts val="1800"/>
              </a:spcBef>
              <a:spcAft>
                <a:spcPts val="300"/>
              </a:spcAft>
              <a:buClr>
                <a:srgbClr val="000000"/>
              </a:buClr>
            </a:pPr>
            <a:r>
              <a:rPr lang="cs-CZ" sz="2100" b="1" spc="-1" dirty="0">
                <a:solidFill>
                  <a:srgbClr val="376092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Školy s nabídkou oborů L/0 + H</a:t>
            </a:r>
            <a:endParaRPr lang="cs-CZ" sz="2100" b="0" strike="noStrike" spc="-1" dirty="0">
              <a:solidFill>
                <a:srgbClr val="376092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ovéPole 1">
            <a:extLst>
              <a:ext uri="{FF2B5EF4-FFF2-40B4-BE49-F238E27FC236}">
                <a16:creationId xmlns:a16="http://schemas.microsoft.com/office/drawing/2014/main" id="{0205EE88-F75F-DFEF-5385-F82FD3369AA1}"/>
              </a:ext>
            </a:extLst>
          </p:cNvPr>
          <p:cNvSpPr txBox="1"/>
          <p:nvPr/>
        </p:nvSpPr>
        <p:spPr>
          <a:xfrm>
            <a:off x="551699" y="4287827"/>
            <a:ext cx="3875921" cy="1261884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t-BR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SOŠ a SOU technické Třemošnice</a:t>
            </a:r>
            <a:endParaRPr lang="cs-CZ" sz="1900" spc="-1" dirty="0">
              <a:solidFill>
                <a:srgbClr val="0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Střední škola automobilní Holice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SPŠ stavební Pardubice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SOU Svitavy 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id="{4C8A8681-FAF0-CAB0-3536-D30880C278DF}"/>
              </a:ext>
            </a:extLst>
          </p:cNvPr>
          <p:cNvSpPr txBox="1"/>
          <p:nvPr/>
        </p:nvSpPr>
        <p:spPr>
          <a:xfrm>
            <a:off x="4571640" y="4223326"/>
            <a:ext cx="3571333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SŠ technická Vysoké Mýto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SOŠ a SOU Lanškroun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SŠ automobilní Ústí nad Orlicí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cs-CZ" sz="1900" spc="-1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SŠ gastronomická a technická Žamberk</a:t>
            </a:r>
          </a:p>
        </p:txBody>
      </p:sp>
    </p:spTree>
    <p:extLst>
      <p:ext uri="{BB962C8B-B14F-4D97-AF65-F5344CB8AC3E}">
        <p14:creationId xmlns:p14="http://schemas.microsoft.com/office/powerpoint/2010/main" val="1684774713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ystému Office">
  <a:themeElements>
    <a:clrScheme name="Kancelář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5517</TotalTime>
  <Words>2969</Words>
  <Application>Microsoft Office PowerPoint</Application>
  <PresentationFormat>Předvádění na obrazovce (4:3)</PresentationFormat>
  <Paragraphs>373</Paragraphs>
  <Slides>33</Slides>
  <Notes>1</Notes>
  <HiddenSlides>0</HiddenSlides>
  <MMClips>0</MMClips>
  <ScaleCrop>false</ScaleCrop>
  <HeadingPairs>
    <vt:vector size="6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33</vt:i4>
      </vt:variant>
    </vt:vector>
  </HeadingPairs>
  <TitlesOfParts>
    <vt:vector size="40" baseType="lpstr">
      <vt:lpstr>Arial</vt:lpstr>
      <vt:lpstr>Calibri</vt:lpstr>
      <vt:lpstr>Segoe UI</vt:lpstr>
      <vt:lpstr>Symbol</vt:lpstr>
      <vt:lpstr>Times New Roman</vt:lpstr>
      <vt:lpstr>Wingdings</vt:lpstr>
      <vt:lpstr>Motiv systému Office</vt:lpstr>
      <vt:lpstr>Přijímací řízení  ve školním roce 2025/2026</vt:lpstr>
      <vt:lpstr>Narození v jednotlivých okresech Pardubického kraje</vt:lpstr>
      <vt:lpstr>Narození v Pardubickém kraji</vt:lpstr>
      <vt:lpstr>Výsledky přijímacího řízení 2024/2025 1. kolo</vt:lpstr>
      <vt:lpstr>Výsledky přijímacího řízení 2024/2025 1. kolo</vt:lpstr>
      <vt:lpstr>Průměrný bodový zisk přijatých 2024/2025 1. kolo</vt:lpstr>
      <vt:lpstr>Výsledky přijímacího řízení 2024/2025</vt:lpstr>
      <vt:lpstr>Novinky ve středním školství Pardubický kraj</vt:lpstr>
      <vt:lpstr>Kombinace oborů vzdělání kategorie L/0 + H</vt:lpstr>
      <vt:lpstr>Pokusné ověřování propojení vybraných zdravotnických oborů vzdělání kategorie H, M, N </vt:lpstr>
      <vt:lpstr>Postupný útlum prospěchových stipendií Pardubického kraje</vt:lpstr>
      <vt:lpstr>Nejdůležitější změny</vt:lpstr>
      <vt:lpstr>Nejdůležitější změny</vt:lpstr>
      <vt:lpstr>Uchazeči, kteří získali  předchozí vzdělání ve škole mimo území ČR</vt:lpstr>
      <vt:lpstr>Přijímací řízení ve školním roce 2025/2026</vt:lpstr>
      <vt:lpstr>Podání přihlášky elektronicky</vt:lpstr>
      <vt:lpstr>Podání přihlášky na papírovém tiskopisu  </vt:lpstr>
      <vt:lpstr>Přijímací řízení ve školním roce 2025/2026</vt:lpstr>
      <vt:lpstr>Přijímací řízení ve školním roce 2025/2026</vt:lpstr>
      <vt:lpstr>Přijímací zkoušky</vt:lpstr>
      <vt:lpstr>Prezentace aplikace PowerPoint</vt:lpstr>
      <vt:lpstr>Termíny konání přijímacích zkoušek</vt:lpstr>
      <vt:lpstr>Talentová a školní přijímací zkouška</vt:lpstr>
      <vt:lpstr>Hodnocení uchazečů v 1. kole přijímacího řízení</vt:lpstr>
      <vt:lpstr>Hodnocení uchazečů v 1. kole přijímacího řízení</vt:lpstr>
      <vt:lpstr>Hodnocení uchazečů v 1. kole přijímacího řízení</vt:lpstr>
      <vt:lpstr>Odvolání</vt:lpstr>
      <vt:lpstr>Vzdání se práva na přijetí</vt:lpstr>
      <vt:lpstr>Druhé kolo přijímacího řízení </vt:lpstr>
      <vt:lpstr>Druhé kolo přijímacího řízení</vt:lpstr>
      <vt:lpstr>Třetí a další kola přijímacího řízení</vt:lpstr>
      <vt:lpstr>Třetí a další kola přijímacího řízení</vt:lpstr>
      <vt:lpstr>Weby k využití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subject/>
  <dc:creator>Martin Brhel</dc:creator>
  <dc:description/>
  <cp:lastModifiedBy>uživatel</cp:lastModifiedBy>
  <cp:revision>377</cp:revision>
  <cp:lastPrinted>2024-10-15T12:25:39Z</cp:lastPrinted>
  <dcterms:created xsi:type="dcterms:W3CDTF">2017-03-06T15:56:02Z</dcterms:created>
  <dcterms:modified xsi:type="dcterms:W3CDTF">2026-01-20T13:38:52Z</dcterms:modified>
  <dc:language>cs-CZ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</vt:i4>
  </property>
  <property fmtid="{D5CDD505-2E9C-101B-9397-08002B2CF9AE}" pid="3" name="PresentationFormat">
    <vt:lpwstr>Předvádění na obrazovce (4:3)</vt:lpwstr>
  </property>
  <property fmtid="{D5CDD505-2E9C-101B-9397-08002B2CF9AE}" pid="4" name="Slides">
    <vt:i4>31</vt:i4>
  </property>
</Properties>
</file>