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notesMasterIdLst>
    <p:notesMasterId r:id="rId37"/>
  </p:notesMasterIdLst>
  <p:handoutMasterIdLst>
    <p:handoutMasterId r:id="rId38"/>
  </p:handoutMasterIdLst>
  <p:sldIdLst>
    <p:sldId id="256" r:id="rId3"/>
    <p:sldId id="307" r:id="rId4"/>
    <p:sldId id="308" r:id="rId5"/>
    <p:sldId id="263" r:id="rId6"/>
    <p:sldId id="311" r:id="rId7"/>
    <p:sldId id="313" r:id="rId8"/>
    <p:sldId id="315" r:id="rId9"/>
    <p:sldId id="312" r:id="rId10"/>
    <p:sldId id="314" r:id="rId11"/>
    <p:sldId id="319" r:id="rId12"/>
    <p:sldId id="310" r:id="rId13"/>
    <p:sldId id="316" r:id="rId14"/>
    <p:sldId id="306" r:id="rId15"/>
    <p:sldId id="292" r:id="rId16"/>
    <p:sldId id="293" r:id="rId17"/>
    <p:sldId id="302" r:id="rId18"/>
    <p:sldId id="304" r:id="rId19"/>
    <p:sldId id="296" r:id="rId20"/>
    <p:sldId id="271" r:id="rId21"/>
    <p:sldId id="272" r:id="rId22"/>
    <p:sldId id="273" r:id="rId23"/>
    <p:sldId id="280" r:id="rId24"/>
    <p:sldId id="277" r:id="rId25"/>
    <p:sldId id="278" r:id="rId26"/>
    <p:sldId id="297" r:id="rId27"/>
    <p:sldId id="279" r:id="rId28"/>
    <p:sldId id="298" r:id="rId29"/>
    <p:sldId id="299" r:id="rId30"/>
    <p:sldId id="317" r:id="rId31"/>
    <p:sldId id="318" r:id="rId32"/>
    <p:sldId id="300" r:id="rId33"/>
    <p:sldId id="305" r:id="rId34"/>
    <p:sldId id="320" r:id="rId35"/>
    <p:sldId id="321" r:id="rId36"/>
  </p:sldIdLst>
  <p:sldSz cx="9144000" cy="6858000" type="screen4x3"/>
  <p:notesSz cx="6735763" cy="98663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76092"/>
    <a:srgbClr val="294A8B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>
        <p:scale>
          <a:sx n="75" d="100"/>
          <a:sy n="75" d="100"/>
        </p:scale>
        <p:origin x="-964" y="-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is13\osms$\SPOLECNY\Posp&#237;&#353;ilov&#225;P\p&#345;ij&#237;mac&#237;%20&#345;&#237;zen&#237;\v&#253;voj%20po&#269;tu%20&#382;&#225;k&#367;%209.%20a%205.%20ro&#269;n&#237;k&#367;%20nov&#233;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\\fis13\osms$\SPOLECNY\Posp&#237;&#353;ilov&#225;P\Demografie\Narozeni_ORP_okresy_Pk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440333123001879E-2"/>
          <c:y val="3.6215476006789073E-2"/>
          <c:w val="0.91184885458423237"/>
          <c:h val="0.78360485350340303"/>
        </c:manualLayout>
      </c:layout>
      <c:lineChart>
        <c:grouping val="standard"/>
        <c:varyColors val="0"/>
        <c:ser>
          <c:idx val="0"/>
          <c:order val="0"/>
          <c:tx>
            <c:strRef>
              <c:f>List2!$A$19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8.7010080152041813E-3"/>
                  <c:y val="3.227856144363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714A-41CB-AC25-ED87031B8CAA}"/>
                </c:ext>
              </c:extLst>
            </c:dLbl>
            <c:dLbl>
              <c:idx val="1"/>
              <c:layout>
                <c:manualLayout>
                  <c:x val="-2.7553192048146491E-2"/>
                  <c:y val="4.034830770534163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4.4991405185389709E-2"/>
                      <c:h val="6.6722582284915483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9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2.9588681323336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1-714A-41CB-AC25-ED87031B8CAA}"/>
                </c:ext>
              </c:extLst>
            </c:dLbl>
            <c:dLbl>
              <c:idx val="3"/>
              <c:layout>
                <c:manualLayout>
                  <c:x val="-1.5951848027874284E-2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714A-41CB-AC25-ED87031B8CAA}"/>
                </c:ext>
              </c:extLst>
            </c:dLbl>
            <c:dLbl>
              <c:idx val="4"/>
              <c:layout>
                <c:manualLayout>
                  <c:x val="-1.0151176017738288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714A-41CB-AC25-ED87031B8CAA}"/>
                </c:ext>
              </c:extLst>
            </c:dLbl>
            <c:dLbl>
              <c:idx val="5"/>
              <c:layout>
                <c:manualLayout>
                  <c:x val="-2.7553192048146491E-2"/>
                  <c:y val="4.03482018045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714A-41CB-AC25-ED87031B8CAA}"/>
                </c:ext>
              </c:extLst>
            </c:dLbl>
            <c:dLbl>
              <c:idx val="6"/>
              <c:layout>
                <c:manualLayout>
                  <c:x val="-1.5951848027874391E-2"/>
                  <c:y val="4.572796204515609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3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57279620451560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5-714A-41CB-AC25-ED87031B8CAA}"/>
                </c:ext>
              </c:extLst>
            </c:dLbl>
            <c:dLbl>
              <c:idx val="8"/>
              <c:layout>
                <c:manualLayout>
                  <c:x val="-3.1903696055748568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714A-41CB-AC25-ED87031B8CAA}"/>
                </c:ext>
              </c:extLst>
            </c:dLbl>
            <c:spPr>
              <a:noFill/>
              <a:ln w="25400">
                <a:noFill/>
              </a:ln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List2!$D$19:$L$19</c:f>
              <c:numCache>
                <c:formatCode>#,##0</c:formatCode>
                <c:ptCount val="9"/>
                <c:pt idx="0">
                  <c:v>818</c:v>
                </c:pt>
                <c:pt idx="1">
                  <c:v>840</c:v>
                </c:pt>
                <c:pt idx="2">
                  <c:v>820</c:v>
                </c:pt>
                <c:pt idx="3">
                  <c:v>850</c:v>
                </c:pt>
                <c:pt idx="4">
                  <c:v>878</c:v>
                </c:pt>
                <c:pt idx="5">
                  <c:v>975</c:v>
                </c:pt>
                <c:pt idx="6">
                  <c:v>957</c:v>
                </c:pt>
                <c:pt idx="7">
                  <c:v>1059</c:v>
                </c:pt>
                <c:pt idx="8">
                  <c:v>1081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714A-41CB-AC25-ED87031B8CAA}"/>
            </c:ext>
          </c:extLst>
        </c:ser>
        <c:ser>
          <c:idx val="1"/>
          <c:order val="1"/>
          <c:tx>
            <c:strRef>
              <c:f>List2!$A$20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/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-3.765832168424624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14A-41CB-AC25-ED87031B8CAA}"/>
                </c:ext>
              </c:extLst>
            </c:dLbl>
            <c:dLbl>
              <c:idx val="1"/>
              <c:layout>
                <c:manualLayout>
                  <c:x val="-1.4501680025340259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14A-41CB-AC25-ED87031B8CAA}"/>
                </c:ext>
              </c:extLst>
            </c:dLbl>
            <c:dLbl>
              <c:idx val="2"/>
              <c:layout>
                <c:manualLayout>
                  <c:x val="-5.8006720101361035E-3"/>
                  <c:y val="-4.572796204515614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714A-41CB-AC25-ED87031B8CAA}"/>
                </c:ext>
              </c:extLst>
            </c:dLbl>
            <c:dLbl>
              <c:idx val="3"/>
              <c:layout>
                <c:manualLayout>
                  <c:x val="-7.2508400126701294E-3"/>
                  <c:y val="-6.72470030075824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14A-41CB-AC25-ED87031B8CAA}"/>
                </c:ext>
              </c:extLst>
            </c:dLbl>
            <c:dLbl>
              <c:idx val="4"/>
              <c:layout>
                <c:manualLayout>
                  <c:x val="-2.900336005068158E-3"/>
                  <c:y val="-5.1107722285762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714A-41CB-AC25-ED87031B8CAA}"/>
                </c:ext>
              </c:extLst>
            </c:dLbl>
            <c:dLbl>
              <c:idx val="5"/>
              <c:layout>
                <c:manualLayout>
                  <c:x val="-2.9003360050680518E-3"/>
                  <c:y val="2.420892108272965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714A-41CB-AC25-ED87031B8CAA}"/>
                </c:ext>
              </c:extLst>
            </c:dLbl>
            <c:dLbl>
              <c:idx val="6"/>
              <c:layout>
                <c:manualLayout>
                  <c:x val="0"/>
                  <c:y val="1.613928072181980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714A-41CB-AC25-ED87031B8CAA}"/>
                </c:ext>
              </c:extLst>
            </c:dLbl>
            <c:dLbl>
              <c:idx val="8"/>
              <c:layout>
                <c:manualLayout>
                  <c:x val="-3.3353864058282487E-2"/>
                  <c:y val="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List2!$D$20:$L$20</c:f>
              <c:numCache>
                <c:formatCode>#,##0</c:formatCode>
                <c:ptCount val="9"/>
                <c:pt idx="0">
                  <c:v>1202</c:v>
                </c:pt>
                <c:pt idx="1">
                  <c:v>1197</c:v>
                </c:pt>
                <c:pt idx="2">
                  <c:v>1236</c:v>
                </c:pt>
                <c:pt idx="3">
                  <c:v>1293</c:v>
                </c:pt>
                <c:pt idx="4">
                  <c:v>1373</c:v>
                </c:pt>
                <c:pt idx="5">
                  <c:v>1430</c:v>
                </c:pt>
                <c:pt idx="6">
                  <c:v>1634</c:v>
                </c:pt>
                <c:pt idx="7">
                  <c:v>1844</c:v>
                </c:pt>
                <c:pt idx="8">
                  <c:v>1793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714A-41CB-AC25-ED87031B8CAA}"/>
            </c:ext>
          </c:extLst>
        </c:ser>
        <c:ser>
          <c:idx val="2"/>
          <c:order val="2"/>
          <c:tx>
            <c:strRef>
              <c:f>List2!$A$21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2.7553192048146491E-2"/>
                  <c:y val="-2.689880120303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4968441563942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714A-41CB-AC25-ED87031B8CAA}"/>
                </c:ext>
              </c:extLst>
            </c:dLbl>
            <c:dLbl>
              <c:idx val="2"/>
              <c:layout>
                <c:manualLayout>
                  <c:x val="-2.9003360050680518E-3"/>
                  <c:y val="-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714A-41CB-AC25-ED87031B8CAA}"/>
                </c:ext>
              </c:extLst>
            </c:dLbl>
            <c:dLbl>
              <c:idx val="3"/>
              <c:layout>
                <c:manualLayout>
                  <c:x val="-1.8852184032942282E-2"/>
                  <c:y val="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F-714A-41CB-AC25-ED87031B8CAA}"/>
                </c:ext>
              </c:extLst>
            </c:dLbl>
            <c:dLbl>
              <c:idx val="4"/>
              <c:layout>
                <c:manualLayout>
                  <c:x val="-1.30515120228063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D-714A-41CB-AC25-ED87031B8CAA}"/>
                </c:ext>
              </c:extLst>
            </c:dLbl>
            <c:dLbl>
              <c:idx val="5"/>
              <c:layout>
                <c:manualLayout>
                  <c:x val="-3.0453528053214544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714A-41CB-AC25-ED87031B8CAA}"/>
                </c:ext>
              </c:extLst>
            </c:dLbl>
            <c:dLbl>
              <c:idx val="6"/>
              <c:layout>
                <c:manualLayout>
                  <c:x val="-3.4804032060816725E-2"/>
                  <c:y val="-5.379749650527395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>
                    <c:manualLayout>
                      <c:w val="3.7740565172719578E-2"/>
                      <c:h val="6.4032702164612182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1C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714A-41CB-AC25-ED87031B8CAA}"/>
                </c:ext>
              </c:extLst>
            </c:dLbl>
            <c:dLbl>
              <c:idx val="8"/>
              <c:layout>
                <c:manualLayout>
                  <c:x val="-2.3202688040544414E-2"/>
                  <c:y val="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7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List2!$D$21:$L$21</c:f>
              <c:numCache>
                <c:formatCode>#,##0</c:formatCode>
                <c:ptCount val="9"/>
                <c:pt idx="0">
                  <c:v>851</c:v>
                </c:pt>
                <c:pt idx="1">
                  <c:v>888</c:v>
                </c:pt>
                <c:pt idx="2">
                  <c:v>858</c:v>
                </c:pt>
                <c:pt idx="3">
                  <c:v>843</c:v>
                </c:pt>
                <c:pt idx="4">
                  <c:v>904</c:v>
                </c:pt>
                <c:pt idx="5">
                  <c:v>980</c:v>
                </c:pt>
                <c:pt idx="6">
                  <c:v>965</c:v>
                </c:pt>
                <c:pt idx="7">
                  <c:v>1067</c:v>
                </c:pt>
                <c:pt idx="8">
                  <c:v>1054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714A-41CB-AC25-ED87031B8CAA}"/>
            </c:ext>
          </c:extLst>
        </c:ser>
        <c:ser>
          <c:idx val="3"/>
          <c:order val="3"/>
          <c:tx>
            <c:strRef>
              <c:f>List2!$A$22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3">
                  <a:lumMod val="75000"/>
                </a:schemeClr>
              </a:solidFill>
            </a:ln>
          </c:spPr>
          <c:marker>
            <c:symbol val="none"/>
          </c:marker>
          <c:dLbls>
            <c:dLbl>
              <c:idx val="0"/>
              <c:layout>
                <c:manualLayout>
                  <c:x val="-1.595184802787431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714A-41CB-AC25-ED87031B8CAA}"/>
                </c:ext>
              </c:extLst>
            </c:dLbl>
            <c:dLbl>
              <c:idx val="1"/>
              <c:layout>
                <c:manualLayout>
                  <c:x val="-2.1752520038010415E-2"/>
                  <c:y val="-3.227856144363960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714A-41CB-AC25-ED87031B8CAA}"/>
                </c:ext>
              </c:extLst>
            </c:dLbl>
            <c:dLbl>
              <c:idx val="2"/>
              <c:layout>
                <c:manualLayout>
                  <c:x val="-1.3051512022806232E-2"/>
                  <c:y val="2.95886813233362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714A-41CB-AC25-ED87031B8CAA}"/>
                </c:ext>
              </c:extLst>
            </c:dLbl>
            <c:dLbl>
              <c:idx val="3"/>
              <c:layout>
                <c:manualLayout>
                  <c:x val="-2.6103024045612464E-2"/>
                  <c:y val="-4.03482018045495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714A-41CB-AC25-ED87031B8CAA}"/>
                </c:ext>
              </c:extLst>
            </c:dLbl>
            <c:dLbl>
              <c:idx val="4"/>
              <c:layout>
                <c:manualLayout>
                  <c:x val="-3.0453528053214544E-2"/>
                  <c:y val="-6.455712288727920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714A-41CB-AC25-ED87031B8CAA}"/>
                </c:ext>
              </c:extLst>
            </c:dLbl>
            <c:dLbl>
              <c:idx val="5"/>
              <c:layout>
                <c:manualLayout>
                  <c:x val="-1.7402016030408311E-2"/>
                  <c:y val="2.42089210827296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714A-41CB-AC25-ED87031B8CAA}"/>
                </c:ext>
              </c:extLst>
            </c:dLbl>
            <c:dLbl>
              <c:idx val="6"/>
              <c:layout>
                <c:manualLayout>
                  <c:x val="-2.6103024045612464E-2"/>
                  <c:y val="-3.496844156394289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714A-41CB-AC25-ED87031B8CAA}"/>
                </c:ext>
              </c:extLst>
            </c:dLbl>
            <c:dLbl>
              <c:idx val="7"/>
              <c:layout>
                <c:manualLayout>
                  <c:x val="-2.0302352035476361E-2"/>
                  <c:y val="-3.7658321684246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714A-41CB-AC25-ED87031B8CAA}"/>
                </c:ext>
              </c:extLst>
            </c:dLbl>
            <c:dLbl>
              <c:idx val="8"/>
              <c:layout>
                <c:manualLayout>
                  <c:x val="-4.0604704070952617E-2"/>
                  <c:y val="-4.03482018045494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714A-41CB-AC25-ED87031B8CAA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List2!$D$18:$L$18</c:f>
              <c:strCache>
                <c:ptCount val="9"/>
                <c:pt idx="0">
                  <c:v>2015/16</c:v>
                </c:pt>
                <c:pt idx="1">
                  <c:v>2016/17</c:v>
                </c:pt>
                <c:pt idx="2">
                  <c:v>2017/18</c:v>
                </c:pt>
                <c:pt idx="3">
                  <c:v>2018/19</c:v>
                </c:pt>
                <c:pt idx="4">
                  <c:v>2019/20</c:v>
                </c:pt>
                <c:pt idx="5">
                  <c:v>2020/21</c:v>
                </c:pt>
                <c:pt idx="6">
                  <c:v>2021/22</c:v>
                </c:pt>
                <c:pt idx="7">
                  <c:v>2022/23</c:v>
                </c:pt>
                <c:pt idx="8">
                  <c:v>2023/24</c:v>
                </c:pt>
              </c:strCache>
            </c:strRef>
          </c:cat>
          <c:val>
            <c:numRef>
              <c:f>List2!$D$22:$L$22</c:f>
              <c:numCache>
                <c:formatCode>#,##0</c:formatCode>
                <c:ptCount val="9"/>
                <c:pt idx="0">
                  <c:v>1057</c:v>
                </c:pt>
                <c:pt idx="1">
                  <c:v>1073</c:v>
                </c:pt>
                <c:pt idx="2">
                  <c:v>1056</c:v>
                </c:pt>
                <c:pt idx="3">
                  <c:v>1128</c:v>
                </c:pt>
                <c:pt idx="4">
                  <c:v>1093</c:v>
                </c:pt>
                <c:pt idx="5">
                  <c:v>1203</c:v>
                </c:pt>
                <c:pt idx="6">
                  <c:v>1295</c:v>
                </c:pt>
                <c:pt idx="7">
                  <c:v>1295</c:v>
                </c:pt>
                <c:pt idx="8">
                  <c:v>1304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714A-41CB-AC25-ED87031B8CA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82845440"/>
        <c:axId val="182846976"/>
      </c:lineChart>
      <c:catAx>
        <c:axId val="1828454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82846976"/>
        <c:crosses val="autoZero"/>
        <c:auto val="1"/>
        <c:lblAlgn val="ctr"/>
        <c:lblOffset val="100"/>
        <c:noMultiLvlLbl val="0"/>
      </c:catAx>
      <c:valAx>
        <c:axId val="182846976"/>
        <c:scaling>
          <c:orientation val="minMax"/>
          <c:max val="19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0" vert="horz"/>
          <a:lstStyle/>
          <a:p>
            <a:pPr>
              <a:defRPr/>
            </a:pPr>
            <a:endParaRPr lang="cs-CZ"/>
          </a:p>
        </c:txPr>
        <c:crossAx val="182845440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b"/>
      <c:layout>
        <c:manualLayout>
          <c:xMode val="edge"/>
          <c:yMode val="edge"/>
          <c:x val="0.10595007357033417"/>
          <c:y val="0.91856144363959857"/>
          <c:w val="0.82870455693028433"/>
          <c:h val="6.7989155758885075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 sz="1200" b="1" i="0" u="none" strike="noStrike" baseline="0">
          <a:solidFill>
            <a:srgbClr val="000000"/>
          </a:solidFill>
          <a:latin typeface="Arial" panose="020B0604020202020204" pitchFamily="34" charset="0"/>
          <a:ea typeface="Calibri"/>
          <a:cs typeface="Arial" panose="020B0604020202020204" pitchFamily="34" charset="0"/>
        </a:defRPr>
      </a:pPr>
      <a:endParaRPr lang="cs-CZ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6.9802887519389692E-2"/>
          <c:y val="2.8018444446800694E-2"/>
          <c:w val="0.91269015403130294"/>
          <c:h val="0.79144693770331742"/>
        </c:manualLayout>
      </c:layout>
      <c:lineChart>
        <c:grouping val="standard"/>
        <c:varyColors val="0"/>
        <c:ser>
          <c:idx val="1"/>
          <c:order val="0"/>
          <c:tx>
            <c:strRef>
              <c:f>ORP!$B$7</c:f>
              <c:strCache>
                <c:ptCount val="1"/>
                <c:pt idx="0">
                  <c:v>okres Chrudim</c:v>
                </c:pt>
              </c:strCache>
            </c:strRef>
          </c:tx>
          <c:spPr>
            <a:ln w="34925">
              <a:solidFill>
                <a:schemeClr val="accent3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ORP!$N$7:$AE$7</c:f>
              <c:numCache>
                <c:formatCode>#,##0</c:formatCode>
                <c:ptCount val="18"/>
                <c:pt idx="0">
                  <c:v>1023</c:v>
                </c:pt>
                <c:pt idx="1">
                  <c:v>1126</c:v>
                </c:pt>
                <c:pt idx="2">
                  <c:v>1140</c:v>
                </c:pt>
                <c:pt idx="3">
                  <c:v>1077</c:v>
                </c:pt>
                <c:pt idx="4">
                  <c:v>1111</c:v>
                </c:pt>
                <c:pt idx="5">
                  <c:v>1047</c:v>
                </c:pt>
                <c:pt idx="6">
                  <c:v>1071</c:v>
                </c:pt>
                <c:pt idx="7">
                  <c:v>994</c:v>
                </c:pt>
                <c:pt idx="8">
                  <c:v>1088</c:v>
                </c:pt>
                <c:pt idx="9">
                  <c:v>1055</c:v>
                </c:pt>
                <c:pt idx="10">
                  <c:v>1093</c:v>
                </c:pt>
                <c:pt idx="11">
                  <c:v>1083</c:v>
                </c:pt>
                <c:pt idx="12">
                  <c:v>1096</c:v>
                </c:pt>
                <c:pt idx="13">
                  <c:v>1151</c:v>
                </c:pt>
                <c:pt idx="14">
                  <c:v>1128</c:v>
                </c:pt>
                <c:pt idx="15">
                  <c:v>1108</c:v>
                </c:pt>
                <c:pt idx="16">
                  <c:v>1025</c:v>
                </c:pt>
                <c:pt idx="17">
                  <c:v>957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F35-4008-871F-E629A5A44C69}"/>
            </c:ext>
          </c:extLst>
        </c:ser>
        <c:ser>
          <c:idx val="2"/>
          <c:order val="1"/>
          <c:tx>
            <c:strRef>
              <c:f>ORP!$B$11</c:f>
              <c:strCache>
                <c:ptCount val="1"/>
                <c:pt idx="0">
                  <c:v>okres Pardubice</c:v>
                </c:pt>
              </c:strCache>
            </c:strRef>
          </c:tx>
          <c:spPr>
            <a:ln w="34925">
              <a:solidFill>
                <a:srgbClr val="C00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ORP!$N$11:$AE$11</c:f>
              <c:numCache>
                <c:formatCode>#,##0</c:formatCode>
                <c:ptCount val="18"/>
                <c:pt idx="0">
                  <c:v>1638</c:v>
                </c:pt>
                <c:pt idx="1">
                  <c:v>1836</c:v>
                </c:pt>
                <c:pt idx="2">
                  <c:v>1872</c:v>
                </c:pt>
                <c:pt idx="3">
                  <c:v>1880</c:v>
                </c:pt>
                <c:pt idx="4">
                  <c:v>1856</c:v>
                </c:pt>
                <c:pt idx="5">
                  <c:v>1758</c:v>
                </c:pt>
                <c:pt idx="6">
                  <c:v>1813</c:v>
                </c:pt>
                <c:pt idx="7">
                  <c:v>1701</c:v>
                </c:pt>
                <c:pt idx="8">
                  <c:v>1795</c:v>
                </c:pt>
                <c:pt idx="9">
                  <c:v>1794</c:v>
                </c:pt>
                <c:pt idx="10">
                  <c:v>1854</c:v>
                </c:pt>
                <c:pt idx="11">
                  <c:v>1782</c:v>
                </c:pt>
                <c:pt idx="12">
                  <c:v>1827</c:v>
                </c:pt>
                <c:pt idx="13">
                  <c:v>1932</c:v>
                </c:pt>
                <c:pt idx="14">
                  <c:v>1840</c:v>
                </c:pt>
                <c:pt idx="15">
                  <c:v>1834</c:v>
                </c:pt>
                <c:pt idx="16">
                  <c:v>1650</c:v>
                </c:pt>
                <c:pt idx="17">
                  <c:v>1530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F35-4008-871F-E629A5A44C69}"/>
            </c:ext>
          </c:extLst>
        </c:ser>
        <c:ser>
          <c:idx val="3"/>
          <c:order val="2"/>
          <c:tx>
            <c:strRef>
              <c:f>ORP!$B$16</c:f>
              <c:strCache>
                <c:ptCount val="1"/>
                <c:pt idx="0">
                  <c:v>okres Svitavy</c:v>
                </c:pt>
              </c:strCache>
            </c:strRef>
          </c:tx>
          <c:spPr>
            <a:ln w="34925">
              <a:solidFill>
                <a:srgbClr val="FFC000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ORP!$N$16:$AE$16</c:f>
              <c:numCache>
                <c:formatCode>#,##0</c:formatCode>
                <c:ptCount val="18"/>
                <c:pt idx="0">
                  <c:v>1072</c:v>
                </c:pt>
                <c:pt idx="1">
                  <c:v>1193</c:v>
                </c:pt>
                <c:pt idx="2">
                  <c:v>1152</c:v>
                </c:pt>
                <c:pt idx="3">
                  <c:v>1126</c:v>
                </c:pt>
                <c:pt idx="4">
                  <c:v>1158</c:v>
                </c:pt>
                <c:pt idx="5">
                  <c:v>1067</c:v>
                </c:pt>
                <c:pt idx="6">
                  <c:v>1059</c:v>
                </c:pt>
                <c:pt idx="7">
                  <c:v>981</c:v>
                </c:pt>
                <c:pt idx="8">
                  <c:v>1040</c:v>
                </c:pt>
                <c:pt idx="9">
                  <c:v>1033</c:v>
                </c:pt>
                <c:pt idx="10">
                  <c:v>1073</c:v>
                </c:pt>
                <c:pt idx="11">
                  <c:v>1075</c:v>
                </c:pt>
                <c:pt idx="12">
                  <c:v>1088</c:v>
                </c:pt>
                <c:pt idx="13">
                  <c:v>1090</c:v>
                </c:pt>
                <c:pt idx="14">
                  <c:v>1064</c:v>
                </c:pt>
                <c:pt idx="15">
                  <c:v>1077</c:v>
                </c:pt>
                <c:pt idx="16">
                  <c:v>982</c:v>
                </c:pt>
                <c:pt idx="17">
                  <c:v>836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6F35-4008-871F-E629A5A44C69}"/>
            </c:ext>
          </c:extLst>
        </c:ser>
        <c:ser>
          <c:idx val="4"/>
          <c:order val="3"/>
          <c:tx>
            <c:strRef>
              <c:f>ORP!$B$23</c:f>
              <c:strCache>
                <c:ptCount val="1"/>
                <c:pt idx="0">
                  <c:v>okres Ústí nad Orlicí</c:v>
                </c:pt>
              </c:strCache>
            </c:strRef>
          </c:tx>
          <c:spPr>
            <a:ln w="34925">
              <a:solidFill>
                <a:schemeClr val="accent1"/>
              </a:solidFill>
            </a:ln>
          </c:spPr>
          <c:marker>
            <c:symbol val="none"/>
          </c:marker>
          <c:cat>
            <c:numRef>
              <c:f>ORP!$N$4:$AE$4</c:f>
              <c:numCache>
                <c:formatCode>General</c:formatCode>
                <c:ptCount val="1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  <c:pt idx="9">
                  <c:v>2015</c:v>
                </c:pt>
                <c:pt idx="10">
                  <c:v>2016</c:v>
                </c:pt>
                <c:pt idx="11">
                  <c:v>2017</c:v>
                </c:pt>
                <c:pt idx="12">
                  <c:v>2018</c:v>
                </c:pt>
                <c:pt idx="13">
                  <c:v>2019</c:v>
                </c:pt>
                <c:pt idx="14">
                  <c:v>2020</c:v>
                </c:pt>
                <c:pt idx="15">
                  <c:v>2021</c:v>
                </c:pt>
                <c:pt idx="16">
                  <c:v>2022</c:v>
                </c:pt>
                <c:pt idx="17">
                  <c:v>2023</c:v>
                </c:pt>
              </c:numCache>
            </c:numRef>
          </c:cat>
          <c:val>
            <c:numRef>
              <c:f>ORP!$N$23:$AE$23</c:f>
              <c:numCache>
                <c:formatCode>#,##0</c:formatCode>
                <c:ptCount val="18"/>
                <c:pt idx="0">
                  <c:v>1515</c:v>
                </c:pt>
                <c:pt idx="1">
                  <c:v>1554</c:v>
                </c:pt>
                <c:pt idx="2">
                  <c:v>1588</c:v>
                </c:pt>
                <c:pt idx="3">
                  <c:v>1561</c:v>
                </c:pt>
                <c:pt idx="4">
                  <c:v>1596</c:v>
                </c:pt>
                <c:pt idx="5">
                  <c:v>1440</c:v>
                </c:pt>
                <c:pt idx="6">
                  <c:v>1442</c:v>
                </c:pt>
                <c:pt idx="7">
                  <c:v>1401</c:v>
                </c:pt>
                <c:pt idx="8">
                  <c:v>1487</c:v>
                </c:pt>
                <c:pt idx="9">
                  <c:v>1420</c:v>
                </c:pt>
                <c:pt idx="10">
                  <c:v>1513</c:v>
                </c:pt>
                <c:pt idx="11">
                  <c:v>1432</c:v>
                </c:pt>
                <c:pt idx="12">
                  <c:v>1515</c:v>
                </c:pt>
                <c:pt idx="13">
                  <c:v>1499</c:v>
                </c:pt>
                <c:pt idx="14">
                  <c:v>1438</c:v>
                </c:pt>
                <c:pt idx="15">
                  <c:v>1402</c:v>
                </c:pt>
                <c:pt idx="16">
                  <c:v>1272</c:v>
                </c:pt>
                <c:pt idx="17">
                  <c:v>1193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6F35-4008-871F-E629A5A44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92123648"/>
        <c:axId val="192125184"/>
      </c:lineChart>
      <c:catAx>
        <c:axId val="1921236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92125184"/>
        <c:crosses val="autoZero"/>
        <c:auto val="1"/>
        <c:lblAlgn val="ctr"/>
        <c:lblOffset val="100"/>
        <c:noMultiLvlLbl val="0"/>
      </c:catAx>
      <c:valAx>
        <c:axId val="192125184"/>
        <c:scaling>
          <c:orientation val="minMax"/>
          <c:max val="2100"/>
          <c:min val="7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ln w="6350">
            <a:noFill/>
          </a:ln>
        </c:spPr>
        <c:txPr>
          <a:bodyPr rot="-60000000" vert="horz"/>
          <a:lstStyle/>
          <a:p>
            <a:pPr>
              <a:defRPr/>
            </a:pPr>
            <a:endParaRPr lang="cs-CZ"/>
          </a:p>
        </c:txPr>
        <c:crossAx val="192123648"/>
        <c:crosses val="autoZero"/>
        <c:crossBetween val="between"/>
      </c:valAx>
      <c:spPr>
        <a:solidFill>
          <a:schemeClr val="bg1"/>
        </a:solidFill>
        <a:ln w="25400">
          <a:noFill/>
        </a:ln>
      </c:spPr>
    </c:plotArea>
    <c:legend>
      <c:legendPos val="r"/>
      <c:layout>
        <c:manualLayout>
          <c:xMode val="edge"/>
          <c:yMode val="edge"/>
          <c:x val="0.14011441275199718"/>
          <c:y val="0.90973905348854978"/>
          <c:w val="0.72982499763275888"/>
          <c:h val="9.0260831434118796E-2"/>
        </c:manualLayout>
      </c:layout>
      <c:overlay val="0"/>
      <c:spPr>
        <a:solidFill>
          <a:schemeClr val="bg1"/>
        </a:solidFill>
        <a:ln w="25400">
          <a:noFill/>
        </a:ln>
      </c:spPr>
    </c:legend>
    <c:plotVisOnly val="1"/>
    <c:dispBlanksAs val="gap"/>
    <c:showDLblsOverMax val="0"/>
  </c:chart>
  <c:spPr>
    <a:noFill/>
    <a:ln w="6350">
      <a:noFill/>
    </a:ln>
  </c:spPr>
  <c:txPr>
    <a:bodyPr/>
    <a:lstStyle/>
    <a:p>
      <a:pPr>
        <a:defRPr sz="1200" b="1">
          <a:solidFill>
            <a:sysClr val="windowText" lastClr="000000"/>
          </a:solidFill>
          <a:latin typeface="Arial" panose="020B0604020202020204" pitchFamily="34" charset="0"/>
          <a:cs typeface="Arial" panose="020B0604020202020204" pitchFamily="34" charset="0"/>
        </a:defRPr>
      </a:pPr>
      <a:endParaRPr lang="cs-CZ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0.70309</cdr:x>
      <cdr:y>0.02844</cdr:y>
    </cdr:from>
    <cdr:to>
      <cdr:x>0.81888</cdr:x>
      <cdr:y>0.08573</cdr:y>
    </cdr:to>
    <cdr:sp macro="" textlink="">
      <cdr:nvSpPr>
        <cdr:cNvPr id="2" name="TextovéPole 4"/>
        <cdr:cNvSpPr/>
      </cdr:nvSpPr>
      <cdr:spPr>
        <a:xfrm xmlns:a="http://schemas.openxmlformats.org/drawingml/2006/main">
          <a:off x="6116778" y="136783"/>
          <a:ext cx="1007322" cy="275572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</a:ln>
      </cdr:spPr>
      <cdr:style>
        <a:lnRef xmlns:a="http://schemas.openxmlformats.org/drawingml/2006/main" idx="0">
          <a:scrgbClr r="0" g="0" b="0"/>
        </a:lnRef>
        <a:fillRef xmlns:a="http://schemas.openxmlformats.org/drawingml/2006/main" idx="0">
          <a:scrgbClr r="0" g="0" b="0"/>
        </a:fillRef>
        <a:effectRef xmlns:a="http://schemas.openxmlformats.org/drawingml/2006/main" idx="0">
          <a:scrgbClr r="0" g="0" b="0"/>
        </a:effectRef>
        <a:fontRef xmlns:a="http://schemas.openxmlformats.org/drawingml/2006/main" idx="minor"/>
      </cdr:style>
      <cdr:txBody>
        <a:bodyPr xmlns:a="http://schemas.openxmlformats.org/drawingml/2006/main" lIns="90000" tIns="45000" rIns="90000" bIns="45000" anchor="t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lnSpc>
              <a:spcPct val="100000"/>
            </a:lnSpc>
          </a:pPr>
          <a:r>
            <a:rPr lang="cs-CZ" sz="1200" b="1" strike="noStrike" spc="-1" dirty="0" smtClean="0">
              <a:solidFill>
                <a:srgbClr val="000000"/>
              </a:solidFill>
              <a:latin typeface="Calibri"/>
              <a:ea typeface="DejaVu Sans"/>
            </a:rPr>
            <a:t>1. </a:t>
          </a:r>
          <a:r>
            <a:rPr lang="cs-CZ" sz="1200" b="1" strike="noStrike" spc="-1" dirty="0">
              <a:solidFill>
                <a:srgbClr val="000000"/>
              </a:solidFill>
              <a:latin typeface="Calibri"/>
              <a:ea typeface="DejaVu Sans"/>
            </a:rPr>
            <a:t>ročník ZŠ</a:t>
          </a:r>
          <a:endParaRPr lang="cs-CZ" sz="1200" b="0" strike="noStrike" spc="-1" dirty="0">
            <a:latin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AE242B-A5D1-468D-94A1-A8179FB90144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1D9AA9-E098-4F35-8666-B316AFDA233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1686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-1333500" y="1190625"/>
            <a:ext cx="7827963" cy="5872163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cs-CZ" sz="4400" b="0" strike="noStrike" spc="-1">
                <a:latin typeface="Arial"/>
              </a:rPr>
              <a:t>Klikněte pro přesun snímku</a:t>
            </a:r>
          </a:p>
        </p:txBody>
      </p:sp>
      <p:sp>
        <p:nvSpPr>
          <p:cNvPr id="42" name="PlaceHolder 2"/>
          <p:cNvSpPr>
            <a:spLocks noGrp="1"/>
          </p:cNvSpPr>
          <p:nvPr>
            <p:ph type="body"/>
          </p:nvPr>
        </p:nvSpPr>
        <p:spPr>
          <a:xfrm>
            <a:off x="516124" y="7438841"/>
            <a:ext cx="4128743" cy="704704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r>
              <a:rPr lang="cs-CZ" sz="2000" b="0" strike="noStrike" spc="-1">
                <a:latin typeface="Arial"/>
              </a:rPr>
              <a:t>Klikněte pro úpravu formátu komentářů</a:t>
            </a:r>
          </a:p>
        </p:txBody>
      </p:sp>
      <p:sp>
        <p:nvSpPr>
          <p:cNvPr id="4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&lt;záhlaví&gt;</a:t>
            </a:r>
          </a:p>
        </p:txBody>
      </p:sp>
      <p:sp>
        <p:nvSpPr>
          <p:cNvPr id="44" name="PlaceHolder 4"/>
          <p:cNvSpPr>
            <a:spLocks noGrp="1"/>
          </p:cNvSpPr>
          <p:nvPr>
            <p:ph type="dt" idx="4"/>
          </p:nvPr>
        </p:nvSpPr>
        <p:spPr>
          <a:xfrm>
            <a:off x="2921259" y="0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5" name="PlaceHolder 5"/>
          <p:cNvSpPr>
            <a:spLocks noGrp="1"/>
          </p:cNvSpPr>
          <p:nvPr>
            <p:ph type="ftr" idx="5"/>
          </p:nvPr>
        </p:nvSpPr>
        <p:spPr>
          <a:xfrm>
            <a:off x="0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46" name="PlaceHolder 6"/>
          <p:cNvSpPr>
            <a:spLocks noGrp="1"/>
          </p:cNvSpPr>
          <p:nvPr>
            <p:ph type="sldNum" idx="6"/>
          </p:nvPr>
        </p:nvSpPr>
        <p:spPr>
          <a:xfrm>
            <a:off x="2921259" y="14878209"/>
            <a:ext cx="2239731" cy="782536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 algn="r">
              <a:buNone/>
            </a:pPr>
            <a:fld id="{B5E5D435-35B0-42D6-85D3-06724B0CFF93}" type="slidenum">
              <a:rPr lang="cs-CZ" sz="1400" b="0" strike="noStrike" spc="-1">
                <a:latin typeface="Times New Roman"/>
              </a:rPr>
              <a:t>‹#›</a:t>
            </a:fld>
            <a:endParaRPr lang="cs-CZ" sz="1400" b="0" strike="noStrike" spc="-1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922338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6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37" name="PlaceHolder 3"/>
          <p:cNvSpPr>
            <a:spLocks noGrp="1"/>
          </p:cNvSpPr>
          <p:nvPr>
            <p:ph type="sldNum" idx="7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D93A7BC6-6455-44CD-BAB2-42FD856E361B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1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894438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7763" y="1231900"/>
            <a:ext cx="4438650" cy="3330575"/>
          </a:xfrm>
          <a:prstGeom prst="rect">
            <a:avLst/>
          </a:prstGeom>
          <a:ln w="0">
            <a:noFill/>
          </a:ln>
        </p:spPr>
      </p:sp>
      <p:sp>
        <p:nvSpPr>
          <p:cNvPr id="239" name="PlaceHolder 2"/>
          <p:cNvSpPr>
            <a:spLocks noGrp="1"/>
          </p:cNvSpPr>
          <p:nvPr>
            <p:ph type="body"/>
          </p:nvPr>
        </p:nvSpPr>
        <p:spPr>
          <a:xfrm>
            <a:off x="673664" y="4747949"/>
            <a:ext cx="5388084" cy="3883679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Autofit/>
          </a:bodyPr>
          <a:lstStyle/>
          <a:p>
            <a:pPr marL="216000" indent="0">
              <a:buNone/>
            </a:pPr>
            <a:endParaRPr lang="cs-CZ" sz="2000" b="0" strike="noStrike" spc="-1" dirty="0">
              <a:latin typeface="Arial"/>
            </a:endParaRPr>
          </a:p>
        </p:txBody>
      </p:sp>
      <p:sp>
        <p:nvSpPr>
          <p:cNvPr id="240" name="PlaceHolder 3"/>
          <p:cNvSpPr>
            <a:spLocks noGrp="1"/>
          </p:cNvSpPr>
          <p:nvPr>
            <p:ph type="sldNum" idx="8"/>
          </p:nvPr>
        </p:nvSpPr>
        <p:spPr>
          <a:xfrm>
            <a:off x="3815382" y="9371452"/>
            <a:ext cx="2918310" cy="494095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44820018-1B60-4F4F-9C2A-526A44FF5C65}" type="slidenum">
              <a:rPr lang="cs-CZ" sz="1200" b="0" strike="noStrike" spc="-1">
                <a:solidFill>
                  <a:srgbClr val="000000"/>
                </a:solidFill>
                <a:latin typeface="+mn-lt"/>
                <a:ea typeface="+mn-ea"/>
              </a:rPr>
              <a:t>2</a:t>
            </a:fld>
            <a:endParaRPr lang="cs-CZ" sz="1200" b="0" strike="noStrike" spc="-1" dirty="0"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033469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9E0BC66-2E83-470B-A8EC-A23B14625370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42074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342214-033D-450C-8D80-8C1B62A1DA0F}" type="slidenum">
              <a:t>‹#›</a:t>
            </a:fld>
            <a:endParaRPr/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2F455507-5371-4C0A-959A-1B80EA0A90A2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EA0F5D81-4ACA-4903-AF4B-7606E60BD6A6}" type="slidenum">
              <a:t>‹#›</a:t>
            </a:fld>
            <a:endParaRPr/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2BC2B41-CB28-4DE8-80B1-D30162D85FBE}" type="slidenum">
              <a:t>‹#›</a:t>
            </a:fld>
            <a:endParaRPr/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E084749-914C-0488-3D88-7750FA0D1C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B72EF0B5-46F6-DF6F-24A7-61559DFEE5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645A846-9311-3980-E8D1-491F1C7C30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D0C5BF6-EBCD-181C-F7C6-4AD167EA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AC5D74D-CCC2-D77E-AEBF-D068D97ACC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64383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62C65A1-2B4F-DB20-8796-D8B1DCE47D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79B908F-FFA1-041A-555F-B05149ECC5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538D367-9DEE-5C7C-5A29-ABDC175B16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6422332-6110-94D1-06F4-12CA768EB0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4632CB6-F8F6-4CDD-789E-927FE423D8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88140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94C3BF4-7F23-1C77-2BCC-AFE261E6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01225D4-088D-DA87-AEA0-17DCB79CFD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82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82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A3616C6-BCFC-4330-54E7-F7705AC82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7261B01-4546-B89F-291B-7BE65308C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D303BE8-5040-3466-90B2-36D0F0A7D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5451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AECC8D6-DB21-AA3E-4D2A-8163050859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B9F7F15-5F99-A315-9524-F3498275F49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FB1FC554-766E-57D1-5D62-F86497079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1C5808E-2919-FEB6-1D47-F7708A70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07069F8F-B9E7-8082-131F-50D046C78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414A14B-95B8-77B2-6B84-509305129F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32173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1513324-9774-1E3C-87AA-D24110848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5E8947A2-8498-CFC6-8031-5D24C1C981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60BC088A-C615-03D2-96BF-276E749DABB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DD21ED84-26F3-72E8-FCDD-41E9C60E161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1656D4E4-970D-6D50-3CFB-E69BABBC8F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528DD687-34A7-A3FA-A2EA-9A99B0951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C77F54B0-76EF-FF35-AF58-67DC311F3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6D68C4D-AF19-4361-CAFF-8B52F74D7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17667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9EABAD0-5BDE-8AEC-8D61-F330F242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D2F1499-E0D9-77DD-528A-854D32326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9BFB625-EB36-5D42-ECC2-178EEE8915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CCF27B1-FDEB-85DE-ABC5-BAB959E1C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90514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0C2768E3-C28C-A65A-9C53-8F1490EF6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0090CBE-2D83-5CCF-5BA8-C15F66368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D2B237D4-4F2A-B381-762F-63C25ECD1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79631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2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E4AD63D-C455-46CB-820B-469FC7525FF9}" type="slidenum">
              <a:t>‹#›</a:t>
            </a:fld>
            <a:endParaRPr/>
          </a:p>
        </p:txBody>
      </p:sp>
      <p:sp>
        <p:nvSpPr>
          <p:cNvPr id="3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EC67B61-7C51-8F69-BCAA-4CB37C267F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B86455B0-A9B0-8847-E2F1-DAD6F4B659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73F407F6-F1FC-2FA7-9E11-0A2BBB5823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8E862F8-16AD-D097-A1FC-5E9B9AAC6F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B3B3CB9-E7BE-84FC-D977-FE2E7A4B0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E4D4B4E-A5B5-10AF-32A3-D4BB6C782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16121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7FF38C7-1323-4048-459E-7B0B669DC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26C30635-D0C9-FA40-6F03-43EE8731D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12477447-9F90-83CB-B043-1B92B6DFDD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EC3E273-94A6-02C6-AA5B-DFDDEBA036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5325C4D9-788C-72B8-322E-9349CE759F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07E05A7-CFDC-A58D-922D-E094BAC5D4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95368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68B2CDF-0915-A02E-4D9D-6D932FFBF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334C53E5-FCA8-33C5-85C7-63BDB85B9A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FD87A6E0-065A-9758-A29F-01B8E066E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A8E0B39-7135-0B46-3A55-07BE7A12A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F32DDA1-C429-7C5B-8981-52434CFB7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0778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6B02FF83-FC90-6391-B0D8-35041B85E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ED80A1D1-E83D-D8C7-00F7-6DE75936C1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07FED3D-1819-194F-2692-80288180CE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35B2E2C-D535-D233-46F9-1F1A41F8A6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DBA3C12-D6F6-E1DE-533E-7B6ADA741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1381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9087473B-7967-44B7-B122-2B01E89C66D4}" type="slidenum">
              <a:t>‹#›</a:t>
            </a:fld>
            <a:endParaRPr/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5B4FB0F8-886A-430D-AE2E-5EB47274DB53}" type="slidenum">
              <a:t>‹#›</a:t>
            </a:fld>
            <a:endParaRPr/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C2CB026-E1BC-4C80-9A75-C65DF6FF2F12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685800" y="2130480"/>
            <a:ext cx="7771680" cy="68115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cs-CZ" sz="32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668820FA-0AFD-453C-9F36-A029E010567D}" type="slidenum">
              <a:t>‹#›</a:t>
            </a:fld>
            <a:endParaRPr/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8B6B749C-BABC-4C77-9B1F-E9CAC9A56DC2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A054B41A-992B-40E8-9B29-7A41D98823A5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cs-CZ" sz="4400" b="0" strike="noStrike" spc="-1"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cs-CZ" sz="3200" b="0" strike="noStrike" spc="-1"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B3D70D4F-E34B-45D9-90AE-2E4E3DEEA200}" type="slidenum">
              <a:t>‹#›</a:t>
            </a:fld>
            <a:endParaRPr/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685800" y="2130480"/>
            <a:ext cx="7771680" cy="14691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cs-CZ" sz="1800" b="0" strike="noStrike" spc="-1">
                <a:latin typeface="Arial"/>
              </a:rPr>
              <a:t>Klikněte pro úpravu formátu textu nadpisu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ftr" idx="1"/>
          </p:nvPr>
        </p:nvSpPr>
        <p:spPr>
          <a:xfrm>
            <a:off x="3124080" y="6356520"/>
            <a:ext cx="289476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pos="0" algn="l"/>
              </a:tabLst>
              <a:defRPr lang="cs-CZ" sz="1400" b="0" strike="noStrike" spc="-1"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1400" b="0" strike="noStrike" spc="-1">
                <a:latin typeface="Times New Roman"/>
              </a:rPr>
              <a:t>&lt;zápatí&gt;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sldNum" idx="2"/>
          </p:nvPr>
        </p:nvSpPr>
        <p:spPr>
          <a:xfrm>
            <a:off x="655308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pos="0" algn="l"/>
              </a:tabLst>
              <a:defRPr lang="cs-CZ" sz="1200" b="0" strike="noStrike" spc="-1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fld id="{158B159D-8AAC-4E23-B8F6-74967FFA8322}" type="slidenum">
              <a:rPr lang="cs-CZ" sz="1200" b="0" strike="noStrike" spc="-1">
                <a:solidFill>
                  <a:srgbClr val="8B8B8B"/>
                </a:solidFill>
                <a:latin typeface="Calibri"/>
              </a:rPr>
              <a:t>‹#›</a:t>
            </a:fld>
            <a:endParaRPr lang="cs-CZ" sz="12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 idx="3"/>
          </p:nvPr>
        </p:nvSpPr>
        <p:spPr>
          <a:xfrm>
            <a:off x="457200" y="6356520"/>
            <a:ext cx="2133000" cy="364320"/>
          </a:xfrm>
          <a:prstGeom prst="rect">
            <a:avLst/>
          </a:prstGeom>
          <a:noFill/>
          <a:ln w="0">
            <a:noFill/>
          </a:ln>
        </p:spPr>
        <p:txBody>
          <a:bodyPr lIns="90000" tIns="45000" rIns="90000" bIns="45000" anchor="ctr">
            <a:noAutofit/>
          </a:bodyPr>
          <a:lstStyle>
            <a:lvl1pPr indent="0">
              <a:buNone/>
              <a:defRPr lang="cs-CZ" sz="1400" b="0" strike="noStrike" spc="-1">
                <a:latin typeface="Times New Roman"/>
              </a:defRPr>
            </a:lvl1pPr>
          </a:lstStyle>
          <a:p>
            <a:pPr indent="0">
              <a:buNone/>
            </a:pPr>
            <a:r>
              <a:rPr lang="cs-CZ" sz="1400" b="0" strike="noStrike" spc="-1">
                <a:latin typeface="Times New Roman"/>
              </a:rPr>
              <a:t>&lt;datum/čas&gt;</a:t>
            </a:r>
          </a:p>
        </p:txBody>
      </p:sp>
      <p:sp>
        <p:nvSpPr>
          <p:cNvPr id="4" name="PlaceHolder 5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3200" b="0" strike="noStrike" spc="-1">
                <a:latin typeface="Arial"/>
              </a:rPr>
              <a:t>Klikněte pro úpravu formátu textu osnovy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800" b="0" strike="noStrike" spc="-1">
                <a:latin typeface="Arial"/>
              </a:rPr>
              <a:t>Druhá úroveň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400" b="0" strike="noStrike" spc="-1">
                <a:latin typeface="Arial"/>
              </a:rPr>
              <a:t>Třetí úroveň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cs-CZ" sz="2000" b="0" strike="noStrike" spc="-1">
                <a:latin typeface="Arial"/>
              </a:rPr>
              <a:t>Čtvrtá úroveň osnovy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Pátá úroveň osnovy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Šestá úroveň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cs-CZ" sz="2000" b="0" strike="noStrike" spc="-1">
                <a:latin typeface="Arial"/>
              </a:rPr>
              <a:t>Sedmá úroveň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611DF0B9-0CCF-F20E-3B4A-4770C4B70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C220D9F-AF5B-6CC6-6351-7378B42B90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8F7F1B2-F9BA-FF1F-E0F4-A8BF2A63BE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38B537-785F-485B-9666-E90F1E188FCA}" type="datetimeFigureOut">
              <a:rPr lang="cs-CZ" smtClean="0"/>
              <a:t>05.11.2024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3530A49F-A9FD-8D88-054B-22BBA68D1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A929938-E07E-5FAC-92E6-0D83ABDC802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BBA4012-3E92-478A-B3D8-F0A8554F764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408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foabsolvent.cz/Temata/ClanekAbsolventi/5-3-14" TargetMode="External"/><Relationship Id="rId3" Type="http://schemas.openxmlformats.org/officeDocument/2006/relationships/hyperlink" Target="http://www.prihlaskynastredni.cz/" TargetMode="External"/><Relationship Id="rId7" Type="http://schemas.openxmlformats.org/officeDocument/2006/relationships/hyperlink" Target="https://data.cermat.cz/menu/data-a-analyticke-vystupy-jednotna-prijimaci-zkouska/agregovana-data-jpz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vzdelavanivdatech.cz/" TargetMode="External"/><Relationship Id="rId5" Type="http://schemas.openxmlformats.org/officeDocument/2006/relationships/hyperlink" Target="https://msmt.gov.cz/vzdelavani/stredni-vzdelavani/prijimani-na-stredni-skoly-a-konzervatore" TargetMode="External"/><Relationship Id="rId4" Type="http://schemas.openxmlformats.org/officeDocument/2006/relationships/hyperlink" Target="https://prijimacky.cermat.cz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denproskolu.cz" TargetMode="External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/>
          <p:cNvPicPr/>
          <p:nvPr/>
        </p:nvPicPr>
        <p:blipFill>
          <a:blip r:embed="rId3"/>
          <a:stretch/>
        </p:blipFill>
        <p:spPr>
          <a:xfrm>
            <a:off x="0" y="-590760"/>
            <a:ext cx="9143280" cy="7007400"/>
          </a:xfrm>
          <a:prstGeom prst="rect">
            <a:avLst/>
          </a:prstGeom>
          <a:ln w="0">
            <a:noFill/>
          </a:ln>
        </p:spPr>
      </p:pic>
      <p:sp>
        <p:nvSpPr>
          <p:cNvPr id="48" name="Obdélník 9"/>
          <p:cNvSpPr/>
          <p:nvPr/>
        </p:nvSpPr>
        <p:spPr>
          <a:xfrm>
            <a:off x="-108360" y="5972040"/>
            <a:ext cx="9360360" cy="45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Obdélník 4"/>
          <p:cNvSpPr/>
          <p:nvPr/>
        </p:nvSpPr>
        <p:spPr>
          <a:xfrm>
            <a:off x="-108360" y="0"/>
            <a:ext cx="9360360" cy="9799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Obdélník 5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1" name="Picture 3" descr="C:\Users\Martin\Desktop\Pk - nove logo\a.jpg"/>
          <p:cNvPicPr/>
          <p:nvPr/>
        </p:nvPicPr>
        <p:blipFill>
          <a:blip r:embed="rId4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2" name="Obdélník 8"/>
          <p:cNvSpPr/>
          <p:nvPr/>
        </p:nvSpPr>
        <p:spPr>
          <a:xfrm>
            <a:off x="-120960" y="-23400"/>
            <a:ext cx="9360360" cy="1366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13662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Přijímací řízení </a:t>
            </a:r>
            <a:r>
              <a:rPr sz="3000" dirty="0"/>
              <a:t/>
            </a:r>
            <a:br>
              <a:rPr sz="3000" dirty="0"/>
            </a:br>
            <a:r>
              <a:rPr lang="cs-CZ" sz="3000" b="1" strike="noStrike" spc="-1" dirty="0">
                <a:solidFill>
                  <a:schemeClr val="accent2"/>
                </a:solidFill>
                <a:latin typeface="Arial"/>
              </a:rPr>
              <a:t>ve školním roce </a:t>
            </a:r>
            <a:r>
              <a:rPr lang="cs-CZ" sz="3000" b="1" strike="noStrike" spc="-1" dirty="0" smtClean="0">
                <a:solidFill>
                  <a:schemeClr val="accent2"/>
                </a:solidFill>
                <a:latin typeface="Arial"/>
              </a:rPr>
              <a:t>2024/2025</a:t>
            </a:r>
            <a:endParaRPr lang="cs-CZ" sz="3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Weby k využití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89197" y="1255275"/>
            <a:ext cx="8100000" cy="501376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Informace k přijímacímu řízení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www.prihlaskynastredni.cz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Jednotná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přijímací zkouška (cermat.cz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)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Přijímání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do středního vzdělávání a vzdělávání v konzervatoři, MŠMT ČR (gov.cz)</a:t>
            </a:r>
            <a:endParaRPr lang="cs-CZ" sz="22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Statistická data k přijímacímu řízení 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Vzdělávání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v datech (vzdelavanivdatech.cz</a:t>
            </a: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6"/>
              </a:rPr>
              <a:t>)</a:t>
            </a: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00100" lvl="1" indent="-3429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7"/>
              </a:rPr>
              <a:t>Agregovaná data JPZ | Data a analýzy (cermat.cz)</a:t>
            </a:r>
            <a:endParaRPr lang="cs-CZ" sz="2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lnSpc>
                <a:spcPct val="11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Nejžádanější středoškolské obory a školy</a:t>
            </a:r>
          </a:p>
          <a:p>
            <a:pPr marL="812800" lvl="2" indent="-355600" algn="just">
              <a:lnSpc>
                <a:spcPct val="110000"/>
              </a:lnSpc>
              <a:spcBef>
                <a:spcPts val="601"/>
              </a:spcBef>
              <a:buFont typeface="Wingdings" panose="05000000000000000000" pitchFamily="2" charset="2"/>
              <a:buChar char="ü"/>
            </a:pPr>
            <a:r>
              <a:rPr lang="cs-CZ" sz="2200" dirty="0" smtClean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Nejžádanější </a:t>
            </a:r>
            <a:r>
              <a:rPr lang="cs-CZ" sz="22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středoškolské obory a školy | Infoabsolvent.cz</a:t>
            </a:r>
            <a:endParaRPr lang="cs-CZ" sz="2200" spc="-1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algn="just">
              <a:lnSpc>
                <a:spcPct val="110000"/>
              </a:lnSpc>
              <a:spcBef>
                <a:spcPts val="601"/>
              </a:spcBef>
            </a:pPr>
            <a:endParaRPr lang="cs-CZ" sz="22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0118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Ne</a:t>
            </a:r>
            <a:r>
              <a:rPr lang="cs-CZ" sz="2400" b="1" strike="noStrike" spc="100" dirty="0" smtClean="0">
                <a:solidFill>
                  <a:srgbClr val="376092"/>
                </a:solidFill>
                <a:latin typeface="Arial"/>
              </a:rPr>
              <a:t>jdůležitější NAVRHOVANÉ z</a:t>
            </a:r>
            <a:r>
              <a:rPr lang="cs-CZ" sz="2400" b="1" spc="100" dirty="0" smtClean="0">
                <a:solidFill>
                  <a:srgbClr val="376092"/>
                </a:solidFill>
                <a:latin typeface="Arial"/>
              </a:rPr>
              <a:t>měny</a:t>
            </a:r>
            <a:br>
              <a:rPr lang="cs-CZ" sz="2400" b="1" spc="100" dirty="0" smtClean="0">
                <a:solidFill>
                  <a:srgbClr val="376092"/>
                </a:solidFill>
                <a:latin typeface="Arial"/>
              </a:rPr>
            </a:br>
            <a:r>
              <a:rPr lang="cs-CZ" sz="2000" b="1" spc="-1" dirty="0">
                <a:solidFill>
                  <a:srgbClr val="C00000"/>
                </a:solidFill>
              </a:rPr>
              <a:t>pro p</a:t>
            </a:r>
            <a:r>
              <a:rPr lang="cs-CZ" sz="2000" b="1" spc="-1" dirty="0" smtClean="0">
                <a:solidFill>
                  <a:srgbClr val="C00000"/>
                </a:solidFill>
              </a:rPr>
              <a:t>řijímací </a:t>
            </a:r>
            <a:r>
              <a:rPr lang="cs-CZ" sz="2000" b="1" spc="-1" dirty="0">
                <a:solidFill>
                  <a:srgbClr val="C00000"/>
                </a:solidFill>
              </a:rPr>
              <a:t>řízení </a:t>
            </a:r>
            <a:r>
              <a:rPr lang="cs-CZ" sz="2000" b="1" spc="-1" dirty="0" smtClean="0">
                <a:solidFill>
                  <a:srgbClr val="C00000"/>
                </a:solidFill>
              </a:rPr>
              <a:t>ve </a:t>
            </a:r>
            <a:r>
              <a:rPr lang="cs-CZ" sz="2000" b="1" spc="-1" dirty="0" err="1" smtClean="0">
                <a:solidFill>
                  <a:srgbClr val="C00000"/>
                </a:solidFill>
              </a:rPr>
              <a:t>šk</a:t>
            </a:r>
            <a:r>
              <a:rPr lang="cs-CZ" sz="2000" b="1" spc="-1" dirty="0" smtClean="0">
                <a:solidFill>
                  <a:srgbClr val="C00000"/>
                </a:solidFill>
              </a:rPr>
              <a:t>. roce 2025/2026</a:t>
            </a:r>
            <a:endParaRPr lang="cs-CZ" sz="2200" b="0" strike="noStrike" spc="100" dirty="0">
              <a:solidFill>
                <a:srgbClr val="376092"/>
              </a:solidFill>
              <a:latin typeface="Arial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013" y="4353135"/>
            <a:ext cx="1693987" cy="1689105"/>
          </a:xfrm>
          <a:prstGeom prst="rect">
            <a:avLst/>
          </a:prstGeom>
        </p:spPr>
      </p:pic>
      <p:sp>
        <p:nvSpPr>
          <p:cNvPr id="8" name="Obdélník 1"/>
          <p:cNvSpPr/>
          <p:nvPr/>
        </p:nvSpPr>
        <p:spPr>
          <a:xfrm>
            <a:off x="477688" y="1157760"/>
            <a:ext cx="7723036" cy="487167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Zkrácený termín pro podání přihlášky v 1. kole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15.</a:t>
            </a:r>
            <a:r>
              <a:rPr lang="cs-CZ" b="1" dirty="0"/>
              <a:t> 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Zrušení hybridní formy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podání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V DIPSY bude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vždy jen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jedna platná přihláška. Budou-li uchazeči chtít v termínu pro podání přihlášky něco změnit, budou muset nejdřív zrušit původní přihlášku.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Do maturitních oborů ve 2. kole se budou moci hlásit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uchazeči,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kteří nekonali jednotnou přijímací zkoušku v 1. kole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; budou za ni hodnoceni 0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body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Změna termínu pro konání talentových zkoušek </a:t>
            </a:r>
          </a:p>
          <a:p>
            <a:pPr marL="355600">
              <a:lnSpc>
                <a:spcPct val="100000"/>
              </a:lnSpc>
              <a:spcAft>
                <a:spcPts val="400"/>
              </a:spcAft>
              <a:buClr>
                <a:srgbClr val="000000"/>
              </a:buClr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 konzervatoři.</a:t>
            </a:r>
          </a:p>
          <a:p>
            <a:pPr marL="343080" indent="-343080">
              <a:lnSpc>
                <a:spcPct val="100000"/>
              </a:lnSpc>
              <a:spcBef>
                <a:spcPts val="6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ŠPZ budou zadávat posudky přímo do DIPSY.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722597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000" b="1" spc="-1" dirty="0" err="1">
                <a:solidFill>
                  <a:srgbClr val="376092"/>
                </a:solidFill>
              </a:rPr>
              <a:t>šk</a:t>
            </a:r>
            <a:r>
              <a:rPr lang="cs-CZ" sz="2000" b="1" spc="-1" dirty="0">
                <a:solidFill>
                  <a:srgbClr val="376092"/>
                </a:solidFill>
              </a:rPr>
              <a:t>. </a:t>
            </a:r>
            <a:r>
              <a:rPr lang="cs-CZ" sz="2000" b="1" spc="-1" dirty="0" smtClean="0">
                <a:solidFill>
                  <a:srgbClr val="376092"/>
                </a:solidFill>
              </a:rPr>
              <a:t>rok 2024/2025</a:t>
            </a:r>
            <a:endParaRPr lang="cs-CZ" sz="20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512840"/>
            <a:ext cx="8100000" cy="399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střední školy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31. ledna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zveřejní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kritéria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přijímacího řízení (talentové i </a:t>
            </a:r>
            <a:r>
              <a:rPr lang="cs-CZ" sz="2200" b="1" spc="-1" smtClean="0">
                <a:solidFill>
                  <a:srgbClr val="000000"/>
                </a:solidFill>
                <a:latin typeface="Calibri"/>
              </a:rPr>
              <a:t>netalentové obory)</a:t>
            </a:r>
            <a:endParaRPr lang="cs-CZ" sz="2200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>
              <a:lnSpc>
                <a:spcPct val="100000"/>
              </a:lnSpc>
              <a:spcBef>
                <a:spcPts val="1800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294A8B"/>
                </a:solidFill>
                <a:latin typeface="Calibri"/>
              </a:rPr>
              <a:t>Uchazeči budou hodnoceni na základě:</a:t>
            </a:r>
            <a:endParaRPr lang="cs-CZ" sz="2200" spc="-1" dirty="0" smtClean="0"/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výsledků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jednotných, školních a talentových přijímacích 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zkoušek (konají-li se do zvoleného oboru vzdělání)</a:t>
            </a:r>
            <a:endParaRPr lang="cs-CZ" sz="2200" spc="-1" dirty="0"/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hodnocení na vysvědčeních z předchozího vzdělávání  </a:t>
            </a: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dle dalších skutečností, které osvědčují vhodné schopnosti, vědomosti a zájmy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uchazeče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79933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38707" y="1049933"/>
            <a:ext cx="8266225" cy="473830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Počet přihlášek pro 1. kolo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přijímacího řízení nejvýše: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2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s talentovou zkouškou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a zároveň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3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do oborů vzdělání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bez talentové zkoušky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Všechny přihlášky se evidují v informačním systému o přijímacím řízení DIPSY na www.dipsy.cz. </a:t>
            </a:r>
            <a:endParaRPr lang="cs-CZ" sz="2100" b="1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Tři způsoby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podání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přihlášky: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elektronicky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prostřednictvím DIPSY na základě prokázání totožnosti s využitím prostředku pro elektronickou identifikaci (</a:t>
            </a:r>
            <a:r>
              <a:rPr lang="cs-CZ" sz="2100" dirty="0" err="1">
                <a:latin typeface="Calibri" panose="020F0502020204030204" pitchFamily="34" charset="0"/>
                <a:cs typeface="Calibri" panose="020F0502020204030204" pitchFamily="34" charset="0"/>
              </a:rPr>
              <a:t>eObčanka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, bankovní identita, datová schránka apod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.)</a:t>
            </a:r>
            <a:endParaRPr lang="cs-CZ" sz="21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hybridně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 v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podobě výpisu získaného z DIPSY bez prokázání totožnosti s využitím prostředku pro elektronickou identifikaci </a:t>
            </a:r>
          </a:p>
          <a:p>
            <a:pPr marL="812800" lvl="2" indent="-35560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na papírovém tiskopisu</a:t>
            </a:r>
            <a:endParaRPr lang="cs-CZ" sz="2100" b="1" strike="noStrike" spc="-1" dirty="0">
              <a:solidFill>
                <a:srgbClr val="C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82191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521820" y="1324526"/>
            <a:ext cx="8009859" cy="4725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Součásti přihlášky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čestné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prohlášení, že nezletilý uchazeč souhlasí s jejím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podáním a obsahem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kopie dokladů stanovených legislativou a ředitelem střední školy (lékařský posudek o zdravotní způsobilosti, doporučení  ŠPZ,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hodnocení na vysvědčeních z předchozího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vzdělávání, diplomy…)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Překlad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dokumentu vyhotoveném v cizím jazyce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nemusí být úředně ověřený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 případě pochybností může ředitel SŠ požadovat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předložení originálu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dokumentů přiložených k přihlášce i úředního překladu.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67224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42158" y="1672414"/>
            <a:ext cx="8086069" cy="31455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Uchazeč na přihlášce závazně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seřadí pořadí škol a oborů vzdělání podle své priority. </a:t>
            </a:r>
            <a:endParaRPr lang="cs-CZ" sz="2200" b="1" spc="-1" dirty="0" smtClean="0">
              <a:solidFill>
                <a:srgbClr val="000000"/>
              </a:solidFill>
              <a:latin typeface="Calibri"/>
            </a:endParaRP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Uvedené pořadí musí být ve všech podaných přihláškách shodné.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Po uplynutí termínu pro podání přihlášky </a:t>
            </a:r>
            <a:r>
              <a:rPr lang="cs-CZ" sz="2200" b="1" spc="-1" dirty="0" smtClean="0">
                <a:latin typeface="Calibri"/>
              </a:rPr>
              <a:t>nelze pořadí oborů vzdělání měnit.</a:t>
            </a:r>
          </a:p>
          <a:p>
            <a:pPr marL="343080" indent="-343080"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Termín pro podání přihlášky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pro 1. kolo přijímacího řízení do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 talentovou zkouškou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i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bez talentové zkoušky </a:t>
            </a:r>
            <a:r>
              <a:rPr lang="cs-CZ" sz="2200" spc="-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‒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od 1. února do 20.</a:t>
            </a:r>
            <a:r>
              <a:rPr lang="cs-CZ" dirty="0">
                <a:solidFill>
                  <a:srgbClr val="C00000"/>
                </a:solidFill>
              </a:rPr>
              <a:t>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února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5087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</a:t>
            </a: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přihlášky </a:t>
            </a:r>
            <a:r>
              <a:rPr lang="cs-CZ" sz="2400" b="1" spc="-1" dirty="0">
                <a:solidFill>
                  <a:srgbClr val="376092"/>
                </a:solidFill>
                <a:latin typeface="Arial"/>
              </a:rPr>
              <a:t>elektronicky</a:t>
            </a:r>
          </a:p>
        </p:txBody>
      </p:sp>
      <p:sp>
        <p:nvSpPr>
          <p:cNvPr id="8" name="Obdélník 1"/>
          <p:cNvSpPr/>
          <p:nvPr/>
        </p:nvSpPr>
        <p:spPr>
          <a:xfrm>
            <a:off x="251640" y="1337630"/>
            <a:ext cx="8230448" cy="48414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prostřednictvím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informačního systému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DIPSY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Po přihlášení zákonného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(plnoletého uchazeče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) do systému prostřednictvím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e-identity systém zobrazí jeho děti.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 volbě školy systém zobrazí všechny povinné přílohy stanovené ředitelem střední školy.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vyplní jeden formulář přihlášky v systému, přiřadí prioritu vybraným školám a oborům vzdělání a vloží do systému dokumenty pro všechny zvolené obory vzdělání.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zástupce obdrží e-mailem potvrzení o podání přihlášky.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Ředitel SŠ činí všechny úkony v přijímacím řízení vůči zákonnému zástupci prostřednictvím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informačního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systému. 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58886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  <a:latin typeface="Arial"/>
              </a:rPr>
              <a:t>P</a:t>
            </a:r>
            <a:r>
              <a:rPr lang="cs-CZ" sz="2400" b="1" spc="-1" dirty="0" smtClean="0">
                <a:solidFill>
                  <a:srgbClr val="C00000"/>
                </a:solidFill>
                <a:latin typeface="Arial"/>
              </a:rPr>
              <a:t>odání přihlášky </a:t>
            </a:r>
            <a:r>
              <a:rPr lang="cs-CZ" sz="2400" b="1" spc="-1" dirty="0" smtClean="0">
                <a:solidFill>
                  <a:srgbClr val="376092"/>
                </a:solidFill>
                <a:latin typeface="Arial"/>
              </a:rPr>
              <a:t>hybridně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403413" y="1543406"/>
            <a:ext cx="8336814" cy="38226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výpisem z informačního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systému DIPSY</a:t>
            </a:r>
            <a:endParaRPr lang="cs-CZ" sz="2200" b="1" spc="-1" dirty="0">
              <a:solidFill>
                <a:srgbClr val="C00000"/>
              </a:solidFill>
              <a:latin typeface="Calibri"/>
            </a:endParaRP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Zákonný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vyplní jeden formulář přihlášky přiřadí prioritu vybraným školám a oborům vzdělání a vloží do systému dokumenty pro všechny zvolené obory vzdělání.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vytiskne výpis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 informačního systému a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doručí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jej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podepsaný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do všech škol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, do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jejichž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hlásí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722313" indent="-366713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se uchazeč hlásí do více oborů vzdělání (zaměření ŠVP) na téže škole, stačí když odevzdá řediteli této školy přihlášku pouze jednu. </a:t>
            </a: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60371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0"/>
            <a:ext cx="936036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Podání </a:t>
            </a:r>
            <a:r>
              <a:rPr lang="cs-CZ" sz="2400" b="1" spc="-1" dirty="0" smtClean="0">
                <a:solidFill>
                  <a:srgbClr val="C00000"/>
                </a:solidFill>
              </a:rPr>
              <a:t>přihlášky </a:t>
            </a:r>
            <a:r>
              <a:rPr lang="cs-CZ" sz="2400" b="1" spc="-1" dirty="0" smtClean="0">
                <a:solidFill>
                  <a:srgbClr val="376092"/>
                </a:solidFill>
              </a:rPr>
              <a:t>na papírovém tiskopisu</a:t>
            </a:r>
            <a:r>
              <a:rPr lang="cs-CZ" sz="2200" b="1" strike="noStrike" spc="-1" dirty="0" smtClean="0">
                <a:solidFill>
                  <a:srgbClr val="376092"/>
                </a:solidFill>
                <a:latin typeface="Arial"/>
              </a:rPr>
              <a:t>  </a:t>
            </a:r>
            <a:endParaRPr lang="cs-CZ" sz="2200" b="0" strike="noStrike" spc="-1" dirty="0">
              <a:solidFill>
                <a:srgbClr val="376092"/>
              </a:solidFill>
              <a:latin typeface="Arial"/>
            </a:endParaRPr>
          </a:p>
        </p:txBody>
      </p:sp>
      <p:sp>
        <p:nvSpPr>
          <p:cNvPr id="8" name="Obdélník 1"/>
          <p:cNvSpPr/>
          <p:nvPr/>
        </p:nvSpPr>
        <p:spPr>
          <a:xfrm>
            <a:off x="384163" y="1495464"/>
            <a:ext cx="8163072" cy="404888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2" indent="-355600" algn="just">
              <a:spcBef>
                <a:spcPts val="85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Podání přihlášky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na tiskopisu</a:t>
            </a:r>
          </a:p>
          <a:p>
            <a:pPr marL="812800" lvl="3" indent="-35560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Zákonný zástupce podá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na papírovém tiskopisu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do všech škol, do jejíchž oborů vzdělání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se uchazeč hlásí.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Na všech přihláškách na tiskopisu musí být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pořadí oborů vzdělání shodné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 </a:t>
            </a:r>
          </a:p>
          <a:p>
            <a:pPr marL="800280" lvl="1" indent="-343080" algn="just">
              <a:spcBef>
                <a:spcPts val="85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okud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se uchazeč hlásí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do více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oborů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vzdělání (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zaměření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ŠVP) na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téže škole,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stačí když odevzdá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řediteli této školy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přihlášku pouze jednu. </a:t>
            </a:r>
          </a:p>
          <a:p>
            <a:pPr algn="just">
              <a:lnSpc>
                <a:spcPct val="100000"/>
              </a:lnSpc>
              <a:spcBef>
                <a:spcPts val="850"/>
              </a:spcBef>
              <a:buClr>
                <a:srgbClr val="000000"/>
              </a:buClr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  <a:p>
            <a:pPr algn="just">
              <a:lnSpc>
                <a:spcPct val="110000"/>
              </a:lnSpc>
              <a:spcBef>
                <a:spcPts val="601"/>
              </a:spcBef>
            </a:pPr>
            <a:endParaRPr lang="cs-CZ" sz="2200" b="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90712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44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45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6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Přijímací </a:t>
            </a:r>
            <a:r>
              <a:rPr lang="cs-CZ" sz="2400" b="1" spc="-1" dirty="0" smtClean="0">
                <a:solidFill>
                  <a:srgbClr val="C00000"/>
                </a:solidFill>
              </a:rPr>
              <a:t>zkoušky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48" name="Obdélník 1"/>
          <p:cNvSpPr/>
          <p:nvPr/>
        </p:nvSpPr>
        <p:spPr>
          <a:xfrm>
            <a:off x="467460" y="1492225"/>
            <a:ext cx="8208360" cy="369699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1. kole přijímacího řízení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do oborů vzdělání s maturitní zkouškou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 (ve všech formách vzdělávání, včetně nástavbového studia, ve středních školách všech zřizovatelů) se koná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jednotná přijímací zkouška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českého jazyka a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literatury a z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matematiky.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českého jazyka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trvá </a:t>
            </a:r>
            <a:r>
              <a:rPr lang="cs-CZ" sz="2200" b="1" spc="-1" dirty="0">
                <a:latin typeface="Calibri" panose="020F0502020204030204" pitchFamily="34" charset="0"/>
                <a:cs typeface="Calibri" panose="020F0502020204030204" pitchFamily="34" charset="0"/>
              </a:rPr>
              <a:t>60</a:t>
            </a:r>
            <a:r>
              <a:rPr lang="cs-CZ" sz="2200" spc="-1" dirty="0">
                <a:latin typeface="Calibri" panose="020F0502020204030204" pitchFamily="34" charset="0"/>
                <a:cs typeface="Calibri" panose="020F0502020204030204" pitchFamily="34" charset="0"/>
              </a:rPr>
              <a:t> minut, test z </a:t>
            </a:r>
            <a:r>
              <a:rPr lang="cs-CZ" sz="2200" b="1" spc="-1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matematiky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trvá </a:t>
            </a:r>
            <a:r>
              <a:rPr lang="cs-CZ" sz="2200" b="1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70</a:t>
            </a:r>
            <a:r>
              <a:rPr lang="cs-CZ" sz="2200" spc="-1" dirty="0" smtClean="0">
                <a:latin typeface="Calibri" panose="020F0502020204030204" pitchFamily="34" charset="0"/>
                <a:cs typeface="Calibri" panose="020F0502020204030204" pitchFamily="34" charset="0"/>
              </a:rPr>
              <a:t> minut.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Výjimkou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jsou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pouze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obory vzdělání s talentovou zkouškou ze skupiny 82</a:t>
            </a:r>
            <a:r>
              <a:rPr lang="cs-CZ" sz="2200" b="0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Umění a užité umění a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 zkrácené studium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pro získání středního vzdělání s maturitní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zkouškou.</a:t>
            </a:r>
            <a:endParaRPr lang="cs-CZ" sz="2200" b="0" strike="noStrike" spc="-1" dirty="0">
              <a:latin typeface="Arial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55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5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7" name="Obdélník 11"/>
          <p:cNvSpPr/>
          <p:nvPr/>
        </p:nvSpPr>
        <p:spPr>
          <a:xfrm>
            <a:off x="0" y="0"/>
            <a:ext cx="914328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32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600" b="1" strike="noStrike" spc="-1" dirty="0">
                <a:solidFill>
                  <a:srgbClr val="C00000"/>
                </a:solidFill>
                <a:latin typeface="Calibri"/>
              </a:rPr>
              <a:t>Vývoj počtu </a:t>
            </a:r>
            <a:r>
              <a:rPr lang="cs-CZ" sz="2600" b="1" strike="noStrike" spc="-1" dirty="0" smtClean="0">
                <a:solidFill>
                  <a:srgbClr val="C00000"/>
                </a:solidFill>
                <a:latin typeface="Calibri"/>
              </a:rPr>
              <a:t>žáků 9. ročníků základních škol</a:t>
            </a:r>
            <a:r>
              <a:rPr sz="2200" dirty="0"/>
              <a:t/>
            </a:r>
            <a:br>
              <a:rPr sz="2200" dirty="0"/>
            </a:br>
            <a:r>
              <a:rPr lang="cs-CZ" sz="2400" b="1" strike="noStrike" spc="-1" dirty="0">
                <a:solidFill>
                  <a:srgbClr val="376092"/>
                </a:solidFill>
                <a:latin typeface="Calibri"/>
              </a:rPr>
              <a:t>Pardubický </a:t>
            </a:r>
            <a:r>
              <a:rPr lang="cs-CZ" sz="2400" b="1" strike="noStrike" spc="-1" dirty="0" smtClean="0">
                <a:solidFill>
                  <a:srgbClr val="376092"/>
                </a:solidFill>
                <a:latin typeface="Calibri"/>
              </a:rPr>
              <a:t>kraj</a:t>
            </a:r>
            <a:endParaRPr lang="cs-CZ" sz="2400" b="0" strike="noStrike" spc="-1" dirty="0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lstStyle/>
          <a:p>
            <a:fld id="{DE48F3BB-F334-4F97-BA0F-9E1032237A29}" type="slidenum">
              <a:t>2</a:t>
            </a:fld>
            <a:endParaRPr dirty="0"/>
          </a:p>
        </p:txBody>
      </p:sp>
      <p:graphicFrame>
        <p:nvGraphicFramePr>
          <p:cNvPr id="9" name="Graf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0587"/>
              </p:ext>
            </p:extLst>
          </p:nvPr>
        </p:nvGraphicFramePr>
        <p:xfrm>
          <a:off x="251640" y="1157760"/>
          <a:ext cx="8757606" cy="4721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99964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2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4" name="Obdélník 1"/>
          <p:cNvSpPr/>
          <p:nvPr/>
        </p:nvSpPr>
        <p:spPr>
          <a:xfrm>
            <a:off x="467640" y="1417680"/>
            <a:ext cx="8208360" cy="45151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Uchazeč, který se hlásí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alespoň do jednoho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oboru vzdělání s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maturitní zkouškou,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může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jednotné přijímací zkoušky konat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dvakrát.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Místo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konání zkoušky stanoví uchazeči </a:t>
            </a:r>
            <a:r>
              <a:rPr lang="cs-CZ" sz="2200" b="1" spc="-1" dirty="0" err="1" smtClean="0">
                <a:solidFill>
                  <a:srgbClr val="C00000"/>
                </a:solidFill>
                <a:latin typeface="Calibri"/>
              </a:rPr>
              <a:t>Cermat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 smtClean="0">
                <a:latin typeface="Calibri"/>
              </a:rPr>
              <a:t>(a to i pro náhradní termín),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200" b="1" spc="-1" dirty="0">
                <a:latin typeface="Calibri"/>
              </a:rPr>
              <a:t>může být i dvakrát v téže </a:t>
            </a:r>
            <a:r>
              <a:rPr lang="cs-CZ" sz="2200" b="1" spc="-1" dirty="0" smtClean="0">
                <a:latin typeface="Calibri"/>
              </a:rPr>
              <a:t>škole.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Nikdy to není škola, kam se uchazeč nepřihlásil.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který se pro vážné důvody k řádnému termínu přijímací zkoušky nedostaví a svoji neúčast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písemně nejpozději do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3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pracovních dnů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omluví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řediteli školy, ve které ji měl konat, koná zkoušku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 náhradním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termínu.</a:t>
            </a:r>
          </a:p>
          <a:p>
            <a:pPr marL="343080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Ředitel školy může stanovit i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školní přijímací zkoušku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b="1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>
              <a:lnSpc>
                <a:spcPct val="100000"/>
              </a:lnSpc>
            </a:pPr>
            <a:endParaRPr lang="cs-CZ" sz="1800" b="0" strike="noStrike" spc="-1" dirty="0">
              <a:latin typeface="Arial"/>
            </a:endParaRPr>
          </a:p>
        </p:txBody>
      </p:sp>
      <p:sp>
        <p:nvSpPr>
          <p:cNvPr id="9" name="PlaceHolder 1"/>
          <p:cNvSpPr txBox="1">
            <a:spLocks/>
          </p:cNvSpPr>
          <p:nvPr/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Přijímací zkoušky</a:t>
            </a:r>
            <a:endParaRPr lang="cs-CZ" sz="2200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5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5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8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Termíny konání přijímacích zkoušek</a:t>
            </a:r>
            <a:endParaRPr lang="cs-CZ" sz="2400" b="0" strike="noStrike" spc="-1" dirty="0">
              <a:solidFill>
                <a:srgbClr val="C00000"/>
              </a:solidFill>
              <a:latin typeface="Arial"/>
            </a:endParaRPr>
          </a:p>
        </p:txBody>
      </p:sp>
      <p:graphicFrame>
        <p:nvGraphicFramePr>
          <p:cNvPr id="161" name="Tabulka 3"/>
          <p:cNvGraphicFramePr/>
          <p:nvPr>
            <p:extLst>
              <p:ext uri="{D42A27DB-BD31-4B8C-83A1-F6EECF244321}">
                <p14:modId xmlns:p14="http://schemas.microsoft.com/office/powerpoint/2010/main" val="2870669556"/>
              </p:ext>
            </p:extLst>
          </p:nvPr>
        </p:nvGraphicFramePr>
        <p:xfrm>
          <a:off x="341100" y="2114962"/>
          <a:ext cx="8461080" cy="2216520"/>
        </p:xfrm>
        <a:graphic>
          <a:graphicData uri="http://schemas.openxmlformats.org/drawingml/2006/table">
            <a:tbl>
              <a:tblPr/>
              <a:tblGrid>
                <a:gridCol w="28353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20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3857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527400">
                <a:tc gridSpan="4"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Jednotné přijímací zkoušky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noFill/>
                    </a:lnR>
                    <a:lnT w="12240">
                      <a:noFill/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 marL="90000" marR="9000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729FC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21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>
                          <a:solidFill>
                            <a:srgbClr val="FFFFFF"/>
                          </a:solidFill>
                          <a:latin typeface="Calibri"/>
                        </a:rPr>
                        <a:t>Studium</a:t>
                      </a:r>
                      <a:endParaRPr lang="cs-CZ" sz="2200" b="0" strike="noStrike" spc="-1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1.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2. řádný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FFFFFF"/>
                          </a:solidFill>
                          <a:latin typeface="Calibri"/>
                        </a:rPr>
                        <a:t>Náhradní termín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7628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Čtyřleté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11.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14.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a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30. 4. 2025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8720">
                      <a:solidFill>
                        <a:srgbClr val="FFFFFF"/>
                      </a:solidFill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50720">
                <a:tc>
                  <a:txBody>
                    <a:bodyPr/>
                    <a:lstStyle/>
                    <a:p>
                      <a:pPr marL="343080" indent="-343080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>
                          <a:solidFill>
                            <a:srgbClr val="000000"/>
                          </a:solidFill>
                          <a:latin typeface="Calibri"/>
                        </a:rPr>
                        <a:t>Šestileté a osmileté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2240">
                      <a:noFill/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15.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16. </a:t>
                      </a:r>
                      <a:r>
                        <a:rPr lang="cs-CZ" sz="2200" b="1" strike="noStrike" spc="-1" dirty="0">
                          <a:solidFill>
                            <a:srgbClr val="C00000"/>
                          </a:solidFill>
                          <a:latin typeface="Calibri"/>
                        </a:rPr>
                        <a:t>4. </a:t>
                      </a: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2025</a:t>
                      </a:r>
                      <a:endParaRPr lang="cs-CZ" sz="2200" b="0" strike="noStrike" spc="-1" dirty="0">
                        <a:latin typeface="Arial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8720">
                      <a:solidFill>
                        <a:srgbClr val="FFFFFF"/>
                      </a:solidFill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3080" indent="-343080" algn="ctr">
                        <a:lnSpc>
                          <a:spcPct val="100000"/>
                        </a:lnSpc>
                        <a:tabLst>
                          <a:tab pos="0" algn="l"/>
                        </a:tabLst>
                      </a:pPr>
                      <a:r>
                        <a:rPr lang="cs-CZ" sz="2200" b="1" strike="noStrike" spc="-1" dirty="0" smtClean="0">
                          <a:solidFill>
                            <a:srgbClr val="C00000"/>
                          </a:solidFill>
                          <a:latin typeface="Calibri"/>
                        </a:rPr>
                        <a:t>29. a 30. 4. 2025</a:t>
                      </a:r>
                      <a:endParaRPr lang="cs-CZ" sz="2200" b="0" strike="noStrike" spc="-1" dirty="0">
                        <a:latin typeface="+mn-lt"/>
                      </a:endParaRPr>
                    </a:p>
                  </a:txBody>
                  <a:tcPr anchor="ctr">
                    <a:lnL w="18720">
                      <a:solidFill>
                        <a:srgbClr val="FFFFFF"/>
                      </a:solidFill>
                    </a:lnL>
                    <a:lnR w="12240">
                      <a:noFill/>
                    </a:lnR>
                    <a:lnT w="18720">
                      <a:solidFill>
                        <a:srgbClr val="FFFFFF"/>
                      </a:solidFill>
                    </a:lnT>
                    <a:lnB w="12240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00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201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2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Talentová a školní přijímací zkouška</a:t>
            </a:r>
            <a:endParaRPr lang="cs-CZ" sz="2200" b="0" strike="noStrike" spc="-1" dirty="0">
              <a:solidFill>
                <a:schemeClr val="accent1">
                  <a:lumMod val="75000"/>
                </a:schemeClr>
              </a:solidFill>
              <a:latin typeface="Arial"/>
            </a:endParaRPr>
          </a:p>
        </p:txBody>
      </p:sp>
      <p:sp>
        <p:nvSpPr>
          <p:cNvPr id="204" name="Obdélník 1"/>
          <p:cNvSpPr/>
          <p:nvPr/>
        </p:nvSpPr>
        <p:spPr>
          <a:xfrm>
            <a:off x="431460" y="1378347"/>
            <a:ext cx="8280360" cy="446130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školy stanoví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dva termíny 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konání talentové či školní přijímací zkoušky a alespoň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jeden náhradní termín</a:t>
            </a:r>
            <a:r>
              <a:rPr lang="cs-CZ" sz="220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Talentová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a školní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přijímací zkouška </a:t>
            </a:r>
            <a:r>
              <a:rPr lang="cs-CZ" sz="220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se koná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15. března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do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23.</a:t>
            </a:r>
            <a:r>
              <a:rPr lang="cs-CZ" dirty="0"/>
              <a:t>  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dubna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tak, aby se alespoň 1 termín konal jindy než jednotná zkouška.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V případě, že dojde k překryvu termínů, je možné uchazeči přiznat náhradní termín, pokud se z původního řádně omluví.</a:t>
            </a:r>
          </a:p>
          <a:p>
            <a:pPr marL="343080" indent="-3430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Náhradní termín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talentové či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školní přijímací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zkoušky stanoví ředitel školy od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24. dubna </a:t>
            </a:r>
            <a:r>
              <a:rPr lang="cs-CZ" sz="2200" b="1" spc="-1" dirty="0">
                <a:solidFill>
                  <a:srgbClr val="C00000"/>
                </a:solidFill>
                <a:latin typeface="Calibri"/>
              </a:rPr>
              <a:t>do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5. května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tak, aby se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konal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jindy než jednotná zkouška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Talentovou a školní přijímací zkoušku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může uchazeč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konat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každém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oboru vzdělání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</a:rPr>
              <a:t>pouze jednou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685800" y="86400"/>
            <a:ext cx="777168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Hodnocení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uchazečů v 1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.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kole </a:t>
            </a:r>
            <a:r>
              <a:rPr lang="cs-CZ" sz="2400" b="1" strike="noStrike" spc="-1" dirty="0">
                <a:solidFill>
                  <a:srgbClr val="C00000"/>
                </a:solidFill>
                <a:latin typeface="Arial"/>
              </a:rPr>
              <a:t>přijímacího </a:t>
            </a: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řízení</a:t>
            </a:r>
            <a:endParaRPr lang="cs-CZ" sz="2200" b="0" strike="noStrike" spc="-1" dirty="0">
              <a:solidFill>
                <a:srgbClr val="C00000"/>
              </a:solidFill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313152" y="1255236"/>
            <a:ext cx="8516975" cy="45331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>
              <a:lnSpc>
                <a:spcPct val="100000"/>
              </a:lnSpc>
              <a:spcBef>
                <a:spcPts val="601"/>
              </a:spcBef>
              <a:spcAft>
                <a:spcPts val="400"/>
              </a:spcAft>
              <a:buClr>
                <a:srgbClr val="000000"/>
              </a:buClr>
              <a:buFont typeface="Arial"/>
              <a:buChar char="•"/>
            </a:pPr>
            <a:r>
              <a:rPr lang="cs-CZ" sz="2100" b="1" strike="noStrike" spc="-1" dirty="0" smtClean="0">
                <a:solidFill>
                  <a:srgbClr val="294A8B"/>
                </a:solidFill>
                <a:latin typeface="Calibri"/>
                <a:ea typeface="DejaVu Sans"/>
              </a:rPr>
              <a:t>Uchazeči </a:t>
            </a:r>
            <a:r>
              <a:rPr lang="cs-CZ" sz="2100" b="1" strike="noStrike" spc="-1" dirty="0">
                <a:solidFill>
                  <a:srgbClr val="294A8B"/>
                </a:solidFill>
                <a:latin typeface="Calibri"/>
                <a:ea typeface="DejaVu Sans"/>
              </a:rPr>
              <a:t>budou hodnoceni na základě: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výsledků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jednotných, školních a talentových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přijímacích  zkoušek</a:t>
            </a:r>
            <a:endParaRPr lang="cs-CZ" sz="2100" b="0" strike="noStrike" spc="-1" dirty="0">
              <a:latin typeface="Arial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případně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dle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hodnocení na vysvědčeních z předchozího vzdělávání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  <a:p>
            <a:pPr marL="698400" lvl="1" indent="-343080">
              <a:spcBef>
                <a:spcPts val="4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případně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dle dalších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skutečností, které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osvědčují vhodné schopnosti, vědomosti a zájmy uchazeče</a:t>
            </a:r>
          </a:p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Hodnocení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jednotných testů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z 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ČJ a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 z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na celkovém hodnocení uchazeče v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přijímacím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řízení bude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podílet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minimálně 60 %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,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respektive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40 %</a:t>
            </a:r>
            <a:r>
              <a:rPr lang="cs-CZ" sz="2100" b="1" spc="-1" dirty="0">
                <a:solidFill>
                  <a:srgbClr val="CC3300"/>
                </a:solidFill>
                <a:latin typeface="Calibri"/>
              </a:rPr>
              <a:t>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u oboru vzdělání </a:t>
            </a:r>
            <a:r>
              <a:rPr lang="cs-CZ" sz="2100" b="1" spc="-1" dirty="0">
                <a:solidFill>
                  <a:srgbClr val="C00000"/>
                </a:solidFill>
                <a:latin typeface="Calibri"/>
              </a:rPr>
              <a:t>Gymnázium se sportovní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přípravou.</a:t>
            </a:r>
            <a:endParaRPr lang="cs-CZ" sz="2100" spc="-1" dirty="0"/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Uchazeči se do </a:t>
            </a:r>
            <a:r>
              <a:rPr lang="cs-CZ" sz="21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hodnocení přijímacího řízení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započte </a:t>
            </a:r>
            <a:r>
              <a:rPr lang="cs-CZ" sz="21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lepší výsledek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z</a:t>
            </a:r>
            <a:r>
              <a:rPr lang="cs-CZ" dirty="0"/>
              <a:t> 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každého testu. </a:t>
            </a:r>
          </a:p>
          <a:p>
            <a:pPr marL="343080" indent="-343080" algn="just">
              <a:lnSpc>
                <a:spcPct val="100000"/>
              </a:lnSpc>
              <a:spcBef>
                <a:spcPts val="1199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latin typeface="Calibri"/>
              </a:rPr>
              <a:t>Ředitel školy stanoví pořadí uchazečů podle výsledků hodnocení přijímacího řízení, </a:t>
            </a:r>
            <a:r>
              <a:rPr lang="cs-CZ" sz="2100" b="1" spc="-1" dirty="0" smtClean="0">
                <a:latin typeface="Calibri"/>
              </a:rPr>
              <a:t>v případě rovnosti bodů rozhodují doplňková kritéria</a:t>
            </a:r>
            <a:r>
              <a:rPr lang="cs-CZ" sz="2100" spc="-1" dirty="0" smtClean="0">
                <a:latin typeface="Calibri"/>
              </a:rPr>
              <a:t>.</a:t>
            </a:r>
            <a:endParaRPr lang="cs-CZ" sz="210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8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9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0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</a:t>
            </a:r>
            <a:r>
              <a:rPr lang="cs-CZ" sz="2400" b="1" spc="-1">
                <a:solidFill>
                  <a:srgbClr val="C00000"/>
                </a:solidFill>
              </a:rPr>
              <a:t>přijímacího </a:t>
            </a:r>
            <a:r>
              <a:rPr lang="cs-CZ" sz="2400" b="1" spc="-1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92" name="Obdélník 1"/>
          <p:cNvSpPr/>
          <p:nvPr/>
        </p:nvSpPr>
        <p:spPr>
          <a:xfrm>
            <a:off x="341640" y="1355760"/>
            <a:ext cx="8460360" cy="4276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Doporučenou podmínkou pro přijetí uchazeče ke vzdělávání </a:t>
            </a:r>
            <a:r>
              <a:rPr lang="cs-CZ" sz="2200" b="1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ve středních školách zřizovaných Pardubickým krajem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je, aby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v součtu bodů z obou testů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 panose="020F0502020204030204" pitchFamily="34" charset="0"/>
                <a:ea typeface="DejaVu Sans"/>
                <a:cs typeface="Calibri" panose="020F0502020204030204" pitchFamily="34" charset="0"/>
              </a:rPr>
              <a:t>dosáhl následující minimální hranice:</a:t>
            </a:r>
            <a:endParaRPr lang="cs-CZ" sz="2200" b="0" strike="noStrike" spc="-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Čtyřleté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 se sportovní přípravou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35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 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ostatní obory vzdělání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s maturitní zkouškou 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25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  <a:p>
            <a:pPr marL="360000">
              <a:lnSpc>
                <a:spcPct val="100000"/>
              </a:lnSpc>
              <a:spcBef>
                <a:spcPts val="1199"/>
              </a:spcBef>
            </a:pPr>
            <a:r>
              <a:rPr lang="cs-CZ" sz="2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Osmileté studium</a:t>
            </a:r>
            <a:endParaRPr lang="cs-CZ" sz="2200" b="0" strike="noStrike" spc="-1" dirty="0">
              <a:latin typeface="Arial"/>
            </a:endParaRPr>
          </a:p>
          <a:p>
            <a:pPr marL="900000" lvl="2" indent="-360000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Gymnázium</a:t>
            </a:r>
            <a:r>
              <a:rPr lang="cs-CZ" sz="2200" b="1" strike="noStrike" spc="-1" dirty="0">
                <a:solidFill>
                  <a:srgbClr val="CC3300"/>
                </a:solidFill>
                <a:latin typeface="Calibri"/>
                <a:ea typeface="DejaVu Sans"/>
              </a:rPr>
              <a:t>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– min. </a:t>
            </a:r>
            <a:r>
              <a:rPr lang="cs-CZ" sz="2200" b="1" strike="noStrike" spc="-1" dirty="0">
                <a:solidFill>
                  <a:srgbClr val="C00000"/>
                </a:solidFill>
                <a:latin typeface="Calibri"/>
                <a:ea typeface="DejaVu Sans"/>
              </a:rPr>
              <a:t>30 bodů </a:t>
            </a:r>
            <a:r>
              <a:rPr lang="cs-CZ" sz="22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ze 100 možných</a:t>
            </a:r>
            <a:endParaRPr lang="cs-CZ" sz="22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82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83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Obdélník 11"/>
          <p:cNvSpPr/>
          <p:nvPr/>
        </p:nvSpPr>
        <p:spPr>
          <a:xfrm>
            <a:off x="-108360" y="0"/>
            <a:ext cx="9360360" cy="1175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-108360" y="86400"/>
            <a:ext cx="9360360" cy="10018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>
                <a:solidFill>
                  <a:srgbClr val="C00000"/>
                </a:solidFill>
              </a:rPr>
              <a:t>Hodnocení uchazečů v 1. kole přijímacího </a:t>
            </a:r>
            <a:r>
              <a:rPr lang="cs-CZ" sz="2400" b="1" spc="-1" dirty="0" smtClean="0">
                <a:solidFill>
                  <a:srgbClr val="C00000"/>
                </a:solidFill>
              </a:rPr>
              <a:t>řízení</a:t>
            </a:r>
            <a:endParaRPr lang="cs-CZ" sz="2200" b="0" strike="noStrike" spc="-1" dirty="0">
              <a:latin typeface="Arial"/>
            </a:endParaRPr>
          </a:p>
        </p:txBody>
      </p:sp>
      <p:sp>
        <p:nvSpPr>
          <p:cNvPr id="186" name="Obdélník 1"/>
          <p:cNvSpPr/>
          <p:nvPr/>
        </p:nvSpPr>
        <p:spPr>
          <a:xfrm>
            <a:off x="533344" y="1496144"/>
            <a:ext cx="8076951" cy="41484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spc="-1" dirty="0">
                <a:latin typeface="Calibri"/>
              </a:rPr>
              <a:t>Uchazeč bude přijat do </a:t>
            </a:r>
            <a:r>
              <a:rPr lang="cs-CZ" sz="2200" spc="-1" dirty="0" smtClean="0">
                <a:latin typeface="Calibri"/>
              </a:rPr>
              <a:t>oboru </a:t>
            </a:r>
            <a:r>
              <a:rPr lang="cs-CZ" sz="2200" spc="-1" dirty="0">
                <a:latin typeface="Calibri"/>
              </a:rPr>
              <a:t>vzdělání, který má v jeho přihlášce nejvyšší prioritu (je uveden na nejvyšším místě) a u nějž jej výsledky přijímacího řízení opravňují k </a:t>
            </a:r>
            <a:r>
              <a:rPr lang="cs-CZ" sz="2200" spc="-1" dirty="0" smtClean="0">
                <a:latin typeface="Calibri"/>
              </a:rPr>
              <a:t>přijetí, </a:t>
            </a:r>
            <a:r>
              <a:rPr lang="cs-CZ" sz="2200" b="1" spc="-1" dirty="0" smtClean="0">
                <a:solidFill>
                  <a:srgbClr val="C00000"/>
                </a:solidFill>
                <a:latin typeface="Calibri"/>
              </a:rPr>
              <a:t>do ostatních oborů nebude přijat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55600" lvl="1" indent="-355600">
              <a:spcBef>
                <a:spcPts val="4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err="1" smtClean="0">
                <a:latin typeface="Calibri"/>
              </a:rPr>
              <a:t>Cermat</a:t>
            </a:r>
            <a:r>
              <a:rPr lang="cs-CZ" sz="2200" b="1" spc="-1" dirty="0" smtClean="0">
                <a:latin typeface="Calibri"/>
              </a:rPr>
              <a:t> zpřístupní výsledky </a:t>
            </a:r>
            <a:r>
              <a:rPr lang="cs-CZ" sz="2200" spc="-1" dirty="0" smtClean="0">
                <a:latin typeface="Calibri"/>
              </a:rPr>
              <a:t>jednotné zkoušky </a:t>
            </a:r>
            <a:r>
              <a:rPr lang="cs-CZ" sz="2200" b="1" spc="-1" dirty="0" smtClean="0">
                <a:latin typeface="Calibri"/>
              </a:rPr>
              <a:t>školám 6. května</a:t>
            </a:r>
          </a:p>
          <a:p>
            <a:pPr marL="355600" lvl="1" indent="-355600">
              <a:spcBef>
                <a:spcPts val="600"/>
              </a:spcBef>
              <a:buClr>
                <a:srgbClr val="000000"/>
              </a:buClr>
              <a:buFont typeface="Arial" panose="020B0604020202020204" pitchFamily="34" charset="0"/>
              <a:buChar char="•"/>
            </a:pPr>
            <a:r>
              <a:rPr lang="cs-CZ" sz="2200" b="1" spc="-1" dirty="0" smtClean="0">
                <a:latin typeface="Calibri"/>
              </a:rPr>
              <a:t>Výsledky</a:t>
            </a:r>
            <a:r>
              <a:rPr lang="cs-CZ" sz="2200" spc="-1" dirty="0" smtClean="0">
                <a:latin typeface="Calibri"/>
              </a:rPr>
              <a:t> přijímacího řízení formou seznamu s bodovým hodnocením každého kritéria </a:t>
            </a:r>
            <a:r>
              <a:rPr lang="cs-CZ" sz="2200" b="1" spc="-1" dirty="0" smtClean="0">
                <a:latin typeface="Calibri"/>
              </a:rPr>
              <a:t>zveřejní všechny střední školy 15.</a:t>
            </a:r>
            <a:r>
              <a:rPr lang="cs-CZ" dirty="0" smtClean="0"/>
              <a:t> </a:t>
            </a:r>
            <a:r>
              <a:rPr lang="cs-CZ" sz="2200" b="1" spc="-1" dirty="0" smtClean="0">
                <a:latin typeface="Calibri"/>
              </a:rPr>
              <a:t>května</a:t>
            </a:r>
            <a:r>
              <a:rPr lang="cs-CZ" sz="2200" spc="-1" dirty="0" smtClean="0">
                <a:latin typeface="Calibri"/>
              </a:rPr>
              <a:t>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latin typeface="Calibri"/>
              </a:rPr>
              <a:t>Seznam se zveřejňuje na veřejně přístupném místě ve škole a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v</a:t>
            </a:r>
            <a:r>
              <a:rPr lang="cs-CZ" dirty="0"/>
              <a:t> </a:t>
            </a:r>
            <a:r>
              <a:rPr lang="cs-CZ" sz="2200" spc="-1" dirty="0" smtClean="0">
                <a:latin typeface="Calibri"/>
              </a:rPr>
              <a:t>informačním systému pro přijímací zkoušky.</a:t>
            </a:r>
          </a:p>
          <a:p>
            <a:pPr marL="343080" indent="-343080" algn="just">
              <a:lnSpc>
                <a:spcPct val="100000"/>
              </a:lnSpc>
              <a:spcBef>
                <a:spcPts val="6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Rozhodnutí o přijetí ani o nepřijetí se </a:t>
            </a:r>
            <a:r>
              <a:rPr lang="cs-CZ" sz="2200" b="1" strike="noStrike" spc="-1" dirty="0" smtClean="0">
                <a:latin typeface="Calibri"/>
              </a:rPr>
              <a:t>nevyhotovuje a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neodesílá</a:t>
            </a:r>
            <a:r>
              <a:rPr lang="cs-CZ" sz="2200" strike="noStrike" spc="-1" dirty="0" smtClean="0">
                <a:latin typeface="Calibri"/>
              </a:rPr>
              <a:t>. </a:t>
            </a:r>
            <a:endParaRPr lang="cs-CZ" sz="2200" strike="noStrike" spc="-1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55796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Vzdání se práva na přijetí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683280" y="1309434"/>
            <a:ext cx="777420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Uchazeč se může vzdát práva na přijetí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podáním řediteli školy, kam byl přijat, doručeným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nejpozději 3 pracovní dny před termínem pro podání přihlášky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do dalšího kola do oboru, kam se bude hlásit.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Podání musí být učiněno písemně nebo elektronicky se zaručeným elektronickým podpisem.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Vzdáním se práva na přijetí v jednom oboru uchazeči 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</a:rPr>
              <a:t>nevzniká právo na přijetí do jiných oborů v daném kole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Ředitel školy může takto </a:t>
            </a: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uvolněné místo obsadit až v dalším kole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 přijímacího řízení.</a:t>
            </a:r>
            <a:endParaRPr lang="cs-CZ" sz="2200" b="1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Odvolání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5025" y="1390916"/>
            <a:ext cx="8393230" cy="423816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Odvolání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lze podat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3 pracovních dnů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ode dne zveřejnění výsledků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Rozhodnutí o odvolání může být kladné jen v případě porušení legislativy, chybně ohodnocené jednotné, talentové či školní přijímací zkoušky či chybně vyhodnocených kritérií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trike="noStrike" spc="-1" dirty="0" smtClean="0">
                <a:solidFill>
                  <a:srgbClr val="C00000"/>
                </a:solidFill>
                <a:latin typeface="Calibri"/>
              </a:rPr>
              <a:t>Nemá smysl se odvolávat proti nepřijetí z důvodu možného uvolnění kapacity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</a:rPr>
              <a:t>Případnou volnou kapacitu může ředitel naplnit až v dalším kole přijímacího řízení.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>
                <a:solidFill>
                  <a:srgbClr val="000000"/>
                </a:solidFill>
                <a:latin typeface="Calibri"/>
              </a:rPr>
              <a:t>Pokud byl uchazeč přijat na </a:t>
            </a:r>
            <a:r>
              <a:rPr lang="cs-CZ" sz="2200" spc="-1" dirty="0" err="1">
                <a:solidFill>
                  <a:srgbClr val="000000"/>
                </a:solidFill>
                <a:latin typeface="Calibri"/>
              </a:rPr>
              <a:t>prioritnější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školu,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nemá smysl, aby se odvolával proti nepřijetí na méně prioritní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</a:rPr>
              <a:t>školy, </a:t>
            </a:r>
            <a:r>
              <a:rPr lang="cs-CZ" sz="2200" spc="-1" dirty="0">
                <a:solidFill>
                  <a:srgbClr val="000000"/>
                </a:solidFill>
                <a:latin typeface="Calibri"/>
              </a:rPr>
              <a:t>protože takovému odvolání nemůže být vyhověno.</a:t>
            </a:r>
          </a:p>
        </p:txBody>
      </p:sp>
    </p:spTree>
    <p:extLst>
      <p:ext uri="{BB962C8B-B14F-4D97-AF65-F5344CB8AC3E}">
        <p14:creationId xmlns:p14="http://schemas.microsoft.com/office/powerpoint/2010/main" val="361912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372439" y="1468156"/>
            <a:ext cx="8398402" cy="405606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Ředitel střední školy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vyhlásí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2. kolo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do 18.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 pro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podání přihlášky </a:t>
            </a:r>
            <a:r>
              <a:rPr lang="cs-CZ" sz="2100" strike="noStrike" spc="-1" dirty="0" smtClean="0">
                <a:latin typeface="Calibri"/>
                <a:ea typeface="DejaVu Sans"/>
              </a:rPr>
              <a:t>je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 do 24. května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Ve 2. kole přijímacího řízení do maturitního oboru se </a:t>
            </a:r>
            <a:r>
              <a:rPr lang="cs-CZ" sz="2100" b="1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vždy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zohlední výsledky jednotné přijímací zkoušky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 z 1. kola.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Jednotná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 přijímací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zkouška se ve 2. kole nekoná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Pokud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je součástí přijímacího řízení talentová zkouška, stanoví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ředitel jeden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řádný termín </a:t>
            </a:r>
            <a:r>
              <a:rPr lang="pl-PL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v </a:t>
            </a:r>
            <a:r>
              <a:rPr lang="pl-PL" sz="2100" dirty="0">
                <a:latin typeface="Calibri" panose="020F0502020204030204" pitchFamily="34" charset="0"/>
                <a:cs typeface="Calibri" panose="020F0502020204030204" pitchFamily="34" charset="0"/>
              </a:rPr>
              <a:t>období od 8. do 12. června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cs-CZ" sz="2100" dirty="0">
                <a:latin typeface="Calibri" panose="020F0502020204030204" pitchFamily="34" charset="0"/>
                <a:cs typeface="Calibri" panose="020F0502020204030204" pitchFamily="34" charset="0"/>
              </a:rPr>
              <a:t>Náhradní termín </a:t>
            </a:r>
            <a:r>
              <a:rPr lang="cs-CZ" sz="2100" dirty="0" smtClean="0">
                <a:latin typeface="Calibri" panose="020F0502020204030204" pitchFamily="34" charset="0"/>
                <a:cs typeface="Calibri" panose="020F0502020204030204" pitchFamily="34" charset="0"/>
              </a:rPr>
              <a:t>není.</a:t>
            </a:r>
            <a:endParaRPr lang="cs-CZ" sz="2100" spc="-1" dirty="0" smtClean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Uchazeč, který v 1. kole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jednotnou zkoušku nekonal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nemůže podat přihlášku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trike="noStrike" spc="-1" dirty="0" smtClean="0">
                <a:solidFill>
                  <a:srgbClr val="000000"/>
                </a:solidFill>
                <a:latin typeface="Calibri"/>
              </a:rPr>
              <a:t>do maturitního oboru </a:t>
            </a: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ve 2. kole.</a:t>
            </a: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49085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Druhé kolo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29119" y="1747005"/>
            <a:ext cx="8085041" cy="289421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9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2. kola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1. kole, nebo</a:t>
            </a:r>
          </a:p>
          <a:p>
            <a:pPr marL="800280" lvl="1" indent="-343080" algn="just">
              <a:spcBef>
                <a:spcPts val="9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2. kole se postupuje obdobně jako v 1.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kole (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využije se elektronický systém, počet přihlášek 2+3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).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Výsledky budou známy 24.</a:t>
            </a:r>
            <a:r>
              <a:rPr lang="cs-CZ" sz="2100" b="1" dirty="0">
                <a:solidFill>
                  <a:srgbClr val="C00000"/>
                </a:solidFill>
              </a:rPr>
              <a:t> 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června.</a:t>
            </a:r>
            <a:endParaRPr lang="cs-CZ" sz="2100" b="1" spc="-1" dirty="0">
              <a:solidFill>
                <a:srgbClr val="C00000"/>
              </a:solidFill>
              <a:latin typeface="Calibri"/>
            </a:endParaRPr>
          </a:p>
          <a:p>
            <a:pPr marL="800280" lvl="1" indent="-343080" algn="just"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endParaRPr lang="cs-CZ" sz="22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7774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Graf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78878564"/>
              </p:ext>
            </p:extLst>
          </p:nvPr>
        </p:nvGraphicFramePr>
        <p:xfrm>
          <a:off x="251639" y="1157760"/>
          <a:ext cx="8699855" cy="48099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0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1" name="Picture 3" descr="C:\Users\Martin\Desktop\Pk - nove logo\a.jpg"/>
          <p:cNvPicPr/>
          <p:nvPr/>
        </p:nvPicPr>
        <p:blipFill>
          <a:blip r:embed="rId3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82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3" name="Obdélník 11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1680" cy="9770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cs-CZ" sz="2200" b="1" strike="noStrike" spc="-1" dirty="0">
                <a:solidFill>
                  <a:srgbClr val="376092"/>
                </a:solidFill>
                <a:latin typeface="Arial"/>
              </a:rPr>
              <a:t>Narození v jednotlivých okresech Pardubického kraje</a:t>
            </a:r>
            <a:endParaRPr lang="cs-CZ" sz="2200" b="0" strike="noStrike" spc="-1" dirty="0">
              <a:latin typeface="Arial"/>
            </a:endParaRPr>
          </a:p>
        </p:txBody>
      </p:sp>
      <p:cxnSp>
        <p:nvCxnSpPr>
          <p:cNvPr id="85" name="Přímá spojnice 2"/>
          <p:cNvCxnSpPr/>
          <p:nvPr/>
        </p:nvCxnSpPr>
        <p:spPr>
          <a:xfrm flipH="1" flipV="1">
            <a:off x="2814264" y="1274804"/>
            <a:ext cx="15064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  <p:sp>
        <p:nvSpPr>
          <p:cNvPr id="86" name="TextovéPole 4"/>
          <p:cNvSpPr/>
          <p:nvPr/>
        </p:nvSpPr>
        <p:spPr>
          <a:xfrm>
            <a:off x="2798903" y="1290274"/>
            <a:ext cx="1007280" cy="272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cs-CZ" sz="12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9. ročník ZŠ</a:t>
            </a:r>
            <a:endParaRPr lang="cs-CZ" sz="1200" b="0" strike="noStrike" spc="-1" dirty="0">
              <a:latin typeface="Arial"/>
            </a:endParaRPr>
          </a:p>
        </p:txBody>
      </p:sp>
      <p:cxnSp>
        <p:nvCxnSpPr>
          <p:cNvPr id="87" name="Přímá spojnice 10"/>
          <p:cNvCxnSpPr/>
          <p:nvPr/>
        </p:nvCxnSpPr>
        <p:spPr>
          <a:xfrm flipV="1">
            <a:off x="6350725" y="1290994"/>
            <a:ext cx="10037" cy="3812851"/>
          </a:xfrm>
          <a:prstGeom prst="straightConnector1">
            <a:avLst/>
          </a:prstGeom>
          <a:ln w="12700">
            <a:solidFill>
              <a:srgbClr val="000000"/>
            </a:solidFill>
            <a:prstDash val="sysDot"/>
            <a:round/>
          </a:ln>
        </p:spPr>
      </p:cxnSp>
    </p:spTree>
    <p:extLst>
      <p:ext uri="{BB962C8B-B14F-4D97-AF65-F5344CB8AC3E}">
        <p14:creationId xmlns:p14="http://schemas.microsoft.com/office/powerpoint/2010/main" val="2351505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492273" y="1354890"/>
            <a:ext cx="8160840" cy="3768809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Termíny dalších škol nejsou stanoveny centrálně, určí je ředitel střední školy.</a:t>
            </a: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Počet přihlášek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  <a:ea typeface="DejaVu Sans"/>
              </a:rPr>
              <a:t>není omezen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cs-CZ" sz="2100" b="0" strike="noStrike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Do dalších kol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může podat přihlášku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uchazeč, který: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b="0" strike="noStrike" spc="-1" dirty="0" smtClean="0">
                <a:solidFill>
                  <a:srgbClr val="000000"/>
                </a:solidFill>
                <a:latin typeface="Calibri"/>
              </a:rPr>
              <a:t>nebyl přijat nikam v předchozích kolech, nebo</a:t>
            </a:r>
          </a:p>
          <a:p>
            <a:pPr marL="800280" lvl="1" indent="-343080" algn="just">
              <a:spcBef>
                <a:spcPts val="600"/>
              </a:spcBef>
              <a:buClr>
                <a:srgbClr val="000000"/>
              </a:buClr>
              <a:buFont typeface="Wingdings" panose="05000000000000000000" pitchFamily="2" charset="2"/>
              <a:buChar char="ü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se vzdal práva na přijetí po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předchozích kolech.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Elektronický systém se nepoužije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,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přihláška se podává na tiskopise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Na tiskopise se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uvede vždy jen jedna škola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 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Může být uvedeno i více oborů vzdělání v této škole, které se neuvádí dle priority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  <a:endParaRPr lang="cs-CZ" sz="2100" spc="-1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8885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96480"/>
            <a:ext cx="777168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pc="-1" dirty="0" smtClean="0">
                <a:solidFill>
                  <a:srgbClr val="C00000"/>
                </a:solidFill>
              </a:rPr>
              <a:t>Třetí a další kola přijímacího řízení</a:t>
            </a:r>
            <a:endParaRPr lang="cs-CZ" sz="2000" b="0" strike="noStrike" spc="-1" dirty="0">
              <a:latin typeface="Arial"/>
            </a:endParaRPr>
          </a:p>
        </p:txBody>
      </p:sp>
      <p:sp>
        <p:nvSpPr>
          <p:cNvPr id="198" name="Obdélník 1"/>
          <p:cNvSpPr/>
          <p:nvPr/>
        </p:nvSpPr>
        <p:spPr>
          <a:xfrm>
            <a:off x="510471" y="1472240"/>
            <a:ext cx="8200392" cy="42612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Ve 3. a dalších kolech přijímacího řízení do maturitního oboru ředitel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může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</a:t>
            </a:r>
            <a:r>
              <a:rPr lang="cs-CZ" sz="2100" b="1" spc="-1" dirty="0">
                <a:solidFill>
                  <a:srgbClr val="000000"/>
                </a:solidFill>
                <a:latin typeface="Calibri"/>
              </a:rPr>
              <a:t>zohlednit výsledky jednotné přijímací zkoušky</a:t>
            </a:r>
            <a:r>
              <a:rPr lang="cs-CZ" sz="2100" spc="-1" dirty="0">
                <a:solidFill>
                  <a:srgbClr val="000000"/>
                </a:solidFill>
                <a:latin typeface="Calibri"/>
              </a:rPr>
              <a:t> z 1. kola. Zároveň určí náhradní způsob hodnocení, v případě že uchazeč zkoušku nekonal.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Ředitel školy vyhotoví a </a:t>
            </a:r>
            <a:r>
              <a:rPr lang="cs-CZ" sz="2100" b="1" spc="-1" dirty="0" smtClean="0">
                <a:solidFill>
                  <a:srgbClr val="000000"/>
                </a:solidFill>
                <a:latin typeface="Calibri"/>
              </a:rPr>
              <a:t>doručí rozhodnutí v písemné formě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Přijatý uchazeč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potvrdí do 7 dnů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od oznámení rozhodnutí o přijetí svůj </a:t>
            </a:r>
            <a:r>
              <a:rPr lang="cs-CZ" sz="2100" b="1" spc="-1" dirty="0" smtClean="0">
                <a:solidFill>
                  <a:srgbClr val="C00000"/>
                </a:solidFill>
                <a:latin typeface="Calibri"/>
              </a:rPr>
              <a:t>úmysl vzdělávat se v daném oboru vzdělání </a:t>
            </a: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(volná forma, písemně nebo elektronicky se zaručeným elektronickým podpisem). 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 smtClean="0">
                <a:solidFill>
                  <a:srgbClr val="000000"/>
                </a:solidFill>
                <a:latin typeface="Calibri"/>
              </a:rPr>
              <a:t>Potvrdit svůj úmysl vzdělávat se může uchazeč jen do jednoho oboru.</a:t>
            </a:r>
          </a:p>
          <a:p>
            <a:pPr marL="355600" lvl="1" indent="-355600" algn="just">
              <a:spcBef>
                <a:spcPts val="12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100" spc="-1" dirty="0">
                <a:solidFill>
                  <a:srgbClr val="000000"/>
                </a:solidFill>
                <a:latin typeface="Calibri"/>
              </a:rPr>
              <a:t>Uplynutím lhůty pro potvrzení úmyslu vzdělávat se zaniká právo na přijetí do daného oboru vzdělání. </a:t>
            </a:r>
          </a:p>
        </p:txBody>
      </p:sp>
    </p:spTree>
    <p:extLst>
      <p:ext uri="{BB962C8B-B14F-4D97-AF65-F5344CB8AC3E}">
        <p14:creationId xmlns:p14="http://schemas.microsoft.com/office/powerpoint/2010/main" val="4171313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Obdélník 8"/>
          <p:cNvSpPr/>
          <p:nvPr/>
        </p:nvSpPr>
        <p:spPr>
          <a:xfrm>
            <a:off x="-108360" y="0"/>
            <a:ext cx="9360360" cy="977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4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95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196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-108360" y="96480"/>
            <a:ext cx="9360360" cy="784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200" b="1" spc="-1" dirty="0" smtClean="0">
                <a:solidFill>
                  <a:srgbClr val="C00000"/>
                </a:solidFill>
              </a:rPr>
              <a:t>Žáci z Ukrajiny s dočasnou ochranou a osoby, </a:t>
            </a:r>
            <a:r>
              <a:rPr lang="cs-CZ" sz="2200" b="1" spc="-1" dirty="0">
                <a:solidFill>
                  <a:srgbClr val="C00000"/>
                </a:solidFill>
              </a:rPr>
              <a:t>které získaly </a:t>
            </a:r>
            <a:r>
              <a:rPr lang="cs-CZ" sz="2200" b="1" spc="-1" dirty="0" smtClean="0">
                <a:solidFill>
                  <a:srgbClr val="C00000"/>
                </a:solidFill>
              </a:rPr>
              <a:t/>
            </a:r>
            <a:br>
              <a:rPr lang="cs-CZ" sz="2200" b="1" spc="-1" dirty="0" smtClean="0">
                <a:solidFill>
                  <a:srgbClr val="C00000"/>
                </a:solidFill>
              </a:rPr>
            </a:br>
            <a:r>
              <a:rPr lang="cs-CZ" sz="2200" b="1" spc="-1" dirty="0" smtClean="0">
                <a:solidFill>
                  <a:srgbClr val="C00000"/>
                </a:solidFill>
              </a:rPr>
              <a:t>předchozí </a:t>
            </a:r>
            <a:r>
              <a:rPr lang="cs-CZ" sz="2200" b="1" spc="-1" dirty="0">
                <a:solidFill>
                  <a:srgbClr val="C00000"/>
                </a:solidFill>
              </a:rPr>
              <a:t>vzdělání ve škole mimo území České republiky</a:t>
            </a:r>
          </a:p>
        </p:txBody>
      </p:sp>
      <p:sp>
        <p:nvSpPr>
          <p:cNvPr id="198" name="Obdélník 1"/>
          <p:cNvSpPr/>
          <p:nvPr/>
        </p:nvSpPr>
        <p:spPr>
          <a:xfrm>
            <a:off x="400899" y="1361658"/>
            <a:ext cx="8294527" cy="4097104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MŠMT vydá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opatření obecné povahy se stejnými úlevami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pro žáky z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Ukrajiny s dočasnou ochranou </a:t>
            </a:r>
            <a:r>
              <a:rPr lang="cs-CZ" sz="2200" b="0" strike="noStrike" spc="-1" dirty="0" smtClean="0">
                <a:solidFill>
                  <a:srgbClr val="C00000"/>
                </a:solidFill>
                <a:latin typeface="Calibri"/>
                <a:ea typeface="DejaVu Sans"/>
              </a:rPr>
              <a:t>PRAVDĚPODOBNĚ STEJNÉ 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jako v</a:t>
            </a:r>
            <a:r>
              <a:rPr lang="cs-CZ" dirty="0"/>
              <a:t> </a:t>
            </a:r>
            <a:r>
              <a:rPr lang="cs-CZ" sz="2200" b="1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loňském roce 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(prominutí přijímací zkoušky z ČJ na žádost, konání přijímací zkoušky z M v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ukrajinském jazyce, čestné prohlášení o</a:t>
            </a:r>
            <a:r>
              <a:rPr lang="cs-CZ" dirty="0"/>
              <a:t> </a:t>
            </a:r>
            <a:r>
              <a:rPr lang="cs-CZ" sz="2200" b="0" strike="noStrike" spc="-1" dirty="0" smtClean="0">
                <a:solidFill>
                  <a:srgbClr val="000000"/>
                </a:solidFill>
                <a:latin typeface="Calibri"/>
                <a:ea typeface="DejaVu Sans"/>
              </a:rPr>
              <a:t>známkách z předchozího vzdělávání).</a:t>
            </a: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Termín pohovoru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 ověření znalosti českého jazyka,  která je nezbytná pro vzdělávání v daném oboru vzdělání,  </a:t>
            </a:r>
            <a:r>
              <a:rPr lang="cs-CZ" sz="2200" b="1" spc="-1" dirty="0">
                <a:solidFill>
                  <a:srgbClr val="000000"/>
                </a:solidFill>
                <a:latin typeface="Calibri"/>
                <a:ea typeface="DejaVu Sans"/>
              </a:rPr>
              <a:t>stanoví ředitel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střední školy. </a:t>
            </a:r>
            <a:endParaRPr lang="cs-CZ" sz="2200" spc="-1" dirty="0" smtClean="0">
              <a:solidFill>
                <a:srgbClr val="000000"/>
              </a:solidFill>
              <a:latin typeface="Calibri"/>
              <a:ea typeface="DejaVu Sans"/>
            </a:endParaRPr>
          </a:p>
          <a:p>
            <a:pPr marL="343080" indent="-343080" algn="just">
              <a:lnSpc>
                <a:spcPct val="100000"/>
              </a:lnSpc>
              <a:spcBef>
                <a:spcPts val="1100"/>
              </a:spcBef>
              <a:buClr>
                <a:srgbClr val="000000"/>
              </a:buClr>
              <a:buFont typeface="Arial"/>
              <a:buChar char="•"/>
            </a:pP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Uchazeč </a:t>
            </a:r>
            <a:r>
              <a:rPr lang="cs-CZ" sz="2200" spc="-1" dirty="0">
                <a:solidFill>
                  <a:srgbClr val="000000"/>
                </a:solidFill>
                <a:latin typeface="Calibri"/>
                <a:ea typeface="DejaVu Sans"/>
              </a:rPr>
              <a:t>koná pohovor 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do každého oboru vzdělání s maturitní zkouškou, do kterého se přihlásil, a koná jej do každého oboru pouze jednou (</a:t>
            </a:r>
            <a:r>
              <a:rPr lang="cs-CZ" sz="2200" b="1" spc="-1" dirty="0" smtClean="0">
                <a:solidFill>
                  <a:srgbClr val="000000"/>
                </a:solidFill>
                <a:latin typeface="Calibri"/>
                <a:ea typeface="DejaVu Sans"/>
              </a:rPr>
              <a:t>nemá dvě možnosti jako u přijímacích zkoušek</a:t>
            </a:r>
            <a:r>
              <a:rPr lang="cs-CZ" sz="2200" spc="-1" dirty="0" smtClean="0">
                <a:solidFill>
                  <a:srgbClr val="000000"/>
                </a:solidFill>
                <a:latin typeface="Calibri"/>
                <a:ea typeface="DejaVu Sans"/>
              </a:rPr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0677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Slide Background">
            <a:extLst>
              <a:ext uri="{FF2B5EF4-FFF2-40B4-BE49-F238E27FC236}">
                <a16:creationId xmlns:a16="http://schemas.microsoft.com/office/drawing/2014/main" xmlns="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9144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pic>
        <p:nvPicPr>
          <p:cNvPr id="5" name="Obrázek 4" descr="Obsah obrázku text, oblečení, osoba, plakát&#10;&#10;Popis byl vytvořen automaticky">
            <a:extLst>
              <a:ext uri="{FF2B5EF4-FFF2-40B4-BE49-F238E27FC236}">
                <a16:creationId xmlns:a16="http://schemas.microsoft.com/office/drawing/2014/main" xmlns="" id="{9BDFBEAE-4979-A6C2-8E0C-64E5A43E68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6655"/>
          <a:stretch/>
        </p:blipFill>
        <p:spPr>
          <a:xfrm>
            <a:off x="4566730" y="857257"/>
            <a:ext cx="4577270" cy="5143493"/>
          </a:xfrm>
          <a:prstGeom prst="rect">
            <a:avLst/>
          </a:prstGeom>
        </p:spPr>
      </p:pic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xmlns="" id="{59B296B9-C5A5-4E4F-9B60-C907B5F1466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0"/>
            <a:ext cx="4577269" cy="5143500"/>
          </a:xfrm>
          <a:prstGeom prst="rect">
            <a:avLst/>
          </a:prstGeom>
          <a:ln>
            <a:noFill/>
          </a:ln>
          <a:effectLst>
            <a:outerShdw blurRad="889000" dist="406400" dir="21540000" sx="90000" sy="90000" algn="t" rotWithShape="0">
              <a:srgbClr val="000000">
                <a:alpha val="2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xmlns="" id="{D0300FD3-5AF1-6305-15FA-9078072672E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857251"/>
            <a:ext cx="4577269" cy="1714496"/>
          </a:xfrm>
          <a:prstGeom prst="rect">
            <a:avLst/>
          </a:prstGeom>
          <a:ln>
            <a:noFill/>
          </a:ln>
          <a:effectLst>
            <a:outerShdw blurRad="254000" dist="127000" dir="5460000" sx="92000" sy="92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>
              <a:solidFill>
                <a:prstClr val="white"/>
              </a:solidFill>
              <a:latin typeface="Aptos" panose="02110004020202020204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FC941A5-8639-DB31-E85C-DD518B5344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351" y="1103634"/>
            <a:ext cx="3789805" cy="1364913"/>
          </a:xfrm>
        </p:spPr>
        <p:txBody>
          <a:bodyPr vert="horz" lIns="68580" tIns="34290" rIns="68580" bIns="34290" rtlCol="0" anchor="ctr">
            <a:normAutofit fontScale="90000"/>
          </a:bodyPr>
          <a:lstStyle/>
          <a:p>
            <a:pPr algn="l"/>
            <a:r>
              <a:rPr lang="en-US" sz="2775" dirty="0"/>
              <a:t/>
            </a:r>
            <a:br>
              <a:rPr lang="en-US" sz="2775" dirty="0"/>
            </a:br>
            <a:r>
              <a:rPr lang="cs-CZ" sz="2775" dirty="0">
                <a:latin typeface="+mn-lt"/>
              </a:rPr>
              <a:t>Vzdělávací program</a:t>
            </a:r>
            <a:br>
              <a:rPr lang="cs-CZ" sz="2775" dirty="0">
                <a:latin typeface="+mn-lt"/>
              </a:rPr>
            </a:br>
            <a:r>
              <a:rPr lang="en-US" sz="2775" b="1" dirty="0">
                <a:latin typeface="+mn-lt"/>
                <a:cs typeface="Calibri" panose="020F0502020204030204" pitchFamily="34" charset="0"/>
              </a:rPr>
              <a:t>Den pro </a:t>
            </a:r>
            <a:r>
              <a:rPr lang="en-US" sz="2775" b="1" dirty="0" err="1">
                <a:latin typeface="+mn-lt"/>
                <a:cs typeface="Calibri" panose="020F0502020204030204" pitchFamily="34" charset="0"/>
              </a:rPr>
              <a:t>školu</a:t>
            </a:r>
            <a:r>
              <a:rPr lang="cs-CZ" sz="2775" b="1" dirty="0">
                <a:latin typeface="+mn-lt"/>
                <a:cs typeface="Calibri" panose="020F0502020204030204" pitchFamily="34" charset="0"/>
              </a:rPr>
              <a:t> </a:t>
            </a:r>
            <a:r>
              <a:rPr lang="cs-CZ" sz="2775" dirty="0">
                <a:latin typeface="+mn-lt"/>
                <a:cs typeface="Calibri" panose="020F0502020204030204" pitchFamily="34" charset="0"/>
              </a:rPr>
              <a:t>jako nástroj kariérového poradenství</a:t>
            </a:r>
            <a:br>
              <a:rPr lang="cs-CZ" sz="2775" dirty="0">
                <a:latin typeface="+mn-lt"/>
                <a:cs typeface="Calibri" panose="020F0502020204030204" pitchFamily="34" charset="0"/>
              </a:rPr>
            </a:br>
            <a:endParaRPr lang="en-US" sz="2775" dirty="0">
              <a:latin typeface="+mn-lt"/>
              <a:cs typeface="Calibri" panose="020F0502020204030204" pitchFamily="34" charset="0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AE39090D-DD04-4D93-CFCD-24F5DA5281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619" y="2714931"/>
            <a:ext cx="4280082" cy="3162375"/>
          </a:xfrm>
        </p:spPr>
        <p:txBody>
          <a:bodyPr vert="horz" lIns="68580" tIns="34290" rIns="68580" bIns="34290" rtlCol="0" anchor="ctr">
            <a:normAutofit/>
          </a:bodyPr>
          <a:lstStyle/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Besedy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projektové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dny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nebo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exkurze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 či návštěvy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ve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firmách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Bezplatný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program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pod záštitou MŠMT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spojující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učitele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různých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oborů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Inspirujte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žáky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pracovními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osobními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příběhy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odborníků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z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praxe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, a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pomozme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tak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dětem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s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výběrem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povolání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dirty="0" err="1">
                <a:latin typeface="Calibri" panose="020F0502020204030204" pitchFamily="34" charset="0"/>
                <a:cs typeface="Calibri" panose="020F0502020204030204" pitchFamily="34" charset="0"/>
              </a:rPr>
              <a:t>či</a:t>
            </a:r>
            <a:r>
              <a:rPr lang="en-US" sz="1575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vstupu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na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pracovní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575" b="1" dirty="0" err="1">
                <a:latin typeface="Calibri" panose="020F0502020204030204" pitchFamily="34" charset="0"/>
                <a:cs typeface="Calibri" panose="020F0502020204030204" pitchFamily="34" charset="0"/>
              </a:rPr>
              <a:t>trh</a:t>
            </a:r>
            <a:r>
              <a:rPr lang="en-US" sz="1575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endParaRPr lang="cs-CZ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40506" indent="-240506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Odborníci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odhalují silné stránky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mladých lidí, podporují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sebedůvěru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a rozvíjí </a:t>
            </a:r>
            <a:r>
              <a:rPr lang="cs-CZ" sz="1575" b="1" dirty="0">
                <a:latin typeface="Calibri" panose="020F0502020204030204" pitchFamily="34" charset="0"/>
                <a:cs typeface="Calibri" panose="020F0502020204030204" pitchFamily="34" charset="0"/>
              </a:rPr>
              <a:t>kompetence žádané trhem práce 21. století.</a:t>
            </a:r>
            <a:endParaRPr lang="en-US" sz="1575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3678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3FDB56B-AF2A-C61B-8516-303A34C8CF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735" y="3687007"/>
            <a:ext cx="2807227" cy="1245377"/>
          </a:xfrm>
        </p:spPr>
        <p:txBody>
          <a:bodyPr anchor="ctr">
            <a:normAutofit/>
          </a:bodyPr>
          <a:lstStyle/>
          <a:p>
            <a:r>
              <a:rPr lang="cs-CZ" sz="2700" dirty="0">
                <a:latin typeface="Calibri" panose="020F0502020204030204" pitchFamily="34" charset="0"/>
                <a:cs typeface="Calibri" panose="020F0502020204030204" pitchFamily="34" charset="0"/>
              </a:rPr>
              <a:t>Jak program funguje?</a:t>
            </a:r>
          </a:p>
        </p:txBody>
      </p:sp>
      <p:pic>
        <p:nvPicPr>
          <p:cNvPr id="5" name="Obrázek 4" descr="Obsah obrázku text, snímek obrazovky, kreslené, Animace&#10;&#10;Popis byl vytvořen automaticky">
            <a:extLst>
              <a:ext uri="{FF2B5EF4-FFF2-40B4-BE49-F238E27FC236}">
                <a16:creationId xmlns:a16="http://schemas.microsoft.com/office/drawing/2014/main" xmlns="" id="{A797EE5E-E372-C3F9-FA43-578D30A735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91"/>
          <a:stretch/>
        </p:blipFill>
        <p:spPr>
          <a:xfrm>
            <a:off x="15" y="857258"/>
            <a:ext cx="9143985" cy="2544311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179142F-54B8-FF3E-B2F4-801A2A01E5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75840" y="3401569"/>
            <a:ext cx="6105617" cy="2456711"/>
          </a:xfrm>
        </p:spPr>
        <p:txBody>
          <a:bodyPr anchor="ctr">
            <a:normAutofit/>
          </a:bodyPr>
          <a:lstStyle/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Z databáze dobrovolníků na webu DENPROSKOLU.CZ si vyberte požadovaný obor a lokalitu.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Přes webový formulář oslovíte napřímo odborníka se svou představou o tématu či obsahu. Není nutná žádná registrace školy ani učitele.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Následně si domluvíte podrobnosti mailem nebo po telefonu napřímo s dobrovolníkem. 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Program je vždy bezplatný, celoročně a celorepublikově dostupný</a:t>
            </a:r>
          </a:p>
          <a:p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V případě potřeby se vším poradí na 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  <a:hlinkClick r:id="rId3"/>
              </a:rPr>
              <a:t>info@denproskolu.cz</a:t>
            </a:r>
            <a:r>
              <a:rPr lang="cs-CZ" sz="1575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endParaRPr lang="cs-CZ" sz="1575" dirty="0"/>
          </a:p>
        </p:txBody>
      </p:sp>
      <p:pic>
        <p:nvPicPr>
          <p:cNvPr id="6" name="Obrázek 5" descr="Obsah obrázku text, Písmo, logo, Grafika&#10;&#10;Popis byl vytvořen automaticky">
            <a:extLst>
              <a:ext uri="{FF2B5EF4-FFF2-40B4-BE49-F238E27FC236}">
                <a16:creationId xmlns:a16="http://schemas.microsoft.com/office/drawing/2014/main" xmlns="" id="{22EFA623-48FB-3C2A-E857-112C3E45A08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54" y="5316640"/>
            <a:ext cx="1117616" cy="557952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6A18758D-9880-0C5B-5E45-A141B4B8D1CB}"/>
              </a:ext>
            </a:extLst>
          </p:cNvPr>
          <p:cNvSpPr txBox="1"/>
          <p:nvPr/>
        </p:nvSpPr>
        <p:spPr>
          <a:xfrm>
            <a:off x="48828" y="5445575"/>
            <a:ext cx="937462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/>
            <a:r>
              <a:rPr lang="cs-CZ" sz="75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 běží pod záštitou MŠMT</a:t>
            </a:r>
          </a:p>
        </p:txBody>
      </p:sp>
    </p:spTree>
    <p:extLst>
      <p:ext uri="{BB962C8B-B14F-4D97-AF65-F5344CB8AC3E}">
        <p14:creationId xmlns:p14="http://schemas.microsoft.com/office/powerpoint/2010/main" val="1067057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Pardubický kraj, </a:t>
            </a: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1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596766" y="1295325"/>
            <a:ext cx="8268101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podáno</a:t>
            </a:r>
            <a:r>
              <a:rPr lang="cs-CZ" sz="2000" dirty="0"/>
              <a:t> </a:t>
            </a:r>
            <a:r>
              <a:rPr lang="cs-CZ" sz="2000" b="1" dirty="0"/>
              <a:t>19 597 přihlášek</a:t>
            </a:r>
            <a:r>
              <a:rPr lang="cs-CZ" sz="2000" dirty="0"/>
              <a:t>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80 </a:t>
            </a:r>
            <a:r>
              <a:rPr lang="cs-CZ" sz="2000" dirty="0"/>
              <a:t>% </a:t>
            </a:r>
            <a:r>
              <a:rPr lang="cs-CZ" sz="2000" dirty="0" smtClean="0"/>
              <a:t>elektronicky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6 </a:t>
            </a:r>
            <a:r>
              <a:rPr lang="cs-CZ" sz="2000" dirty="0"/>
              <a:t>% </a:t>
            </a:r>
            <a:r>
              <a:rPr lang="cs-CZ" sz="2000" dirty="0" smtClean="0"/>
              <a:t>hybridně 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14 </a:t>
            </a:r>
            <a:r>
              <a:rPr lang="cs-CZ" sz="2000" dirty="0"/>
              <a:t>% </a:t>
            </a:r>
            <a:r>
              <a:rPr lang="cs-CZ" sz="2000" dirty="0" smtClean="0"/>
              <a:t>papírově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přihlášky dle bydliště uchazeče</a:t>
            </a:r>
          </a:p>
          <a:p>
            <a:pPr marL="2425700" lvl="2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78,6 % </a:t>
            </a:r>
            <a:r>
              <a:rPr lang="cs-CZ" sz="2000" dirty="0" smtClean="0"/>
              <a:t>z</a:t>
            </a:r>
            <a:r>
              <a:rPr lang="cs-CZ" sz="2000" dirty="0"/>
              <a:t> Pardubického </a:t>
            </a:r>
            <a:r>
              <a:rPr lang="cs-CZ" sz="2000" dirty="0" smtClean="0"/>
              <a:t>kraje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8,3 %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Královéhradeckého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r>
              <a:rPr lang="cs-CZ" sz="2000" dirty="0"/>
              <a:t>	</a:t>
            </a:r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3,7 % ze </a:t>
            </a:r>
            <a:r>
              <a:rPr lang="cs-CZ" sz="2000" dirty="0" smtClean="0"/>
              <a:t>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2,1 % z </a:t>
            </a:r>
            <a:r>
              <a:rPr lang="cs-CZ" sz="2000" dirty="0" smtClean="0"/>
              <a:t>Jihomoravského</a:t>
            </a:r>
            <a:r>
              <a:rPr lang="cs-CZ" sz="2000" dirty="0"/>
              <a:t> kraje </a:t>
            </a:r>
            <a:endParaRPr lang="cs-CZ" sz="2000" dirty="0" smtClean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1,9 </a:t>
            </a:r>
            <a:r>
              <a:rPr lang="cs-CZ" sz="2000" dirty="0"/>
              <a:t>% z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  <a:endParaRPr lang="cs-CZ" sz="2000" dirty="0"/>
          </a:p>
          <a:p>
            <a:pPr marL="2425700" lvl="1" indent="-365125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1,6 % z Moravskoslezského </a:t>
            </a:r>
            <a:r>
              <a:rPr lang="cs-CZ" sz="2000" dirty="0" smtClean="0"/>
              <a:t>kraje</a:t>
            </a:r>
            <a:endParaRPr lang="cs-CZ" sz="2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99143" y="1347385"/>
            <a:ext cx="834535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285750" lvl="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 smtClean="0"/>
              <a:t>do </a:t>
            </a:r>
            <a:r>
              <a:rPr lang="cs-CZ" sz="2000" dirty="0"/>
              <a:t>středních škol</a:t>
            </a:r>
            <a:r>
              <a:rPr lang="cs-CZ" sz="2000" dirty="0" smtClean="0"/>
              <a:t> </a:t>
            </a:r>
            <a:r>
              <a:rPr lang="cs-CZ" sz="2000" dirty="0"/>
              <a:t>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6 437 uchazečů</a:t>
            </a:r>
            <a:r>
              <a:rPr lang="cs-CZ" sz="2000" dirty="0"/>
              <a:t> z celé ČR </a:t>
            </a:r>
            <a:endParaRPr lang="cs-CZ" sz="2000" dirty="0" smtClean="0"/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 </a:t>
            </a:r>
            <a:r>
              <a:rPr lang="cs-CZ" sz="2000" dirty="0"/>
              <a:t>039 s bydlištěm </a:t>
            </a:r>
            <a:r>
              <a:rPr lang="cs-CZ" sz="2000" dirty="0" smtClean="0"/>
              <a:t>v Pardubickém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502 </a:t>
            </a:r>
            <a:r>
              <a:rPr lang="cs-CZ" sz="2000" dirty="0"/>
              <a:t>s bydlištěm v </a:t>
            </a:r>
            <a:r>
              <a:rPr lang="cs-CZ" sz="2000" dirty="0" smtClean="0"/>
              <a:t>Královéhradeckém kraji </a:t>
            </a:r>
          </a:p>
          <a:p>
            <a:pPr marL="1790700" lvl="1" indent="-357188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259 </a:t>
            </a:r>
            <a:r>
              <a:rPr lang="cs-CZ" sz="2000" dirty="0"/>
              <a:t>s bydlištěm </a:t>
            </a:r>
            <a:r>
              <a:rPr lang="cs-CZ" sz="2000" dirty="0" smtClean="0"/>
              <a:t>ve Středočeském kraji</a:t>
            </a:r>
            <a:endParaRPr lang="cs-CZ" sz="2000" dirty="0"/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/>
              <a:t>675 uchazečů </a:t>
            </a:r>
            <a:r>
              <a:rPr lang="cs-CZ" sz="2000" dirty="0"/>
              <a:t>z</a:t>
            </a:r>
            <a:r>
              <a:rPr lang="cs-CZ" sz="2000" b="1" dirty="0"/>
              <a:t> </a:t>
            </a:r>
            <a:r>
              <a:rPr lang="cs-CZ" sz="2000" dirty="0" smtClean="0"/>
              <a:t>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</a:t>
            </a:r>
            <a:r>
              <a:rPr lang="cs-CZ" sz="2000" b="1" dirty="0" smtClean="0"/>
              <a:t>Pardubický kraj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 smtClean="0">
                <a:solidFill>
                  <a:srgbClr val="C00000"/>
                </a:solidFill>
              </a:rPr>
              <a:t>67,1 %</a:t>
            </a:r>
            <a:r>
              <a:rPr lang="cs-CZ" sz="2000" b="1" dirty="0" smtClean="0"/>
              <a:t> uchazečů </a:t>
            </a:r>
            <a:r>
              <a:rPr lang="cs-CZ" sz="2000" dirty="0" smtClean="0"/>
              <a:t>o SŠ v Pardubickém kraji bylo přijato </a:t>
            </a:r>
            <a:r>
              <a:rPr lang="cs-CZ" sz="2000" b="1" dirty="0" smtClean="0">
                <a:solidFill>
                  <a:srgbClr val="C00000"/>
                </a:solidFill>
              </a:rPr>
              <a:t>na obor v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1.</a:t>
            </a:r>
            <a:r>
              <a:rPr lang="cs-CZ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prioritě</a:t>
            </a:r>
            <a:endParaRPr lang="cs-CZ" sz="2000" b="1" dirty="0">
              <a:solidFill>
                <a:srgbClr val="C00000"/>
              </a:solidFill>
            </a:endParaRP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 smtClean="0">
                <a:solidFill>
                  <a:srgbClr val="C00000"/>
                </a:solidFill>
              </a:rPr>
              <a:t>nebylo přijato </a:t>
            </a:r>
            <a:r>
              <a:rPr lang="cs-CZ" sz="2000" dirty="0" smtClean="0"/>
              <a:t>celkem </a:t>
            </a:r>
            <a:r>
              <a:rPr lang="cs-CZ" sz="2000" b="1" dirty="0">
                <a:solidFill>
                  <a:srgbClr val="C00000"/>
                </a:solidFill>
              </a:rPr>
              <a:t>242 žáků 9. ročníků ZŠ</a:t>
            </a:r>
            <a:r>
              <a:rPr lang="cs-CZ" sz="2000" dirty="0"/>
              <a:t> s bydlištěm v Pardubickém kraji </a:t>
            </a:r>
          </a:p>
        </p:txBody>
      </p:sp>
    </p:spTree>
    <p:extLst>
      <p:ext uri="{BB962C8B-B14F-4D97-AF65-F5344CB8AC3E}">
        <p14:creationId xmlns:p14="http://schemas.microsoft.com/office/powerpoint/2010/main" val="1309020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2" name="Tabulk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79125"/>
              </p:ext>
            </p:extLst>
          </p:nvPr>
        </p:nvGraphicFramePr>
        <p:xfrm>
          <a:off x="331890" y="1249124"/>
          <a:ext cx="8479860" cy="4560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826224">
                  <a:extLst>
                    <a:ext uri="{9D8B030D-6E8A-4147-A177-3AD203B41FA5}">
                      <a16:colId xmlns:a16="http://schemas.microsoft.com/office/drawing/2014/main" xmlns="" val="1780196413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xmlns="" val="33326802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xmlns="" val="3716867611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xmlns="" val="3165937180"/>
                    </a:ext>
                  </a:extLst>
                </a:gridCol>
                <a:gridCol w="1163409">
                  <a:extLst>
                    <a:ext uri="{9D8B030D-6E8A-4147-A177-3AD203B41FA5}">
                      <a16:colId xmlns:a16="http://schemas.microsoft.com/office/drawing/2014/main" xmlns="" val="28155269"/>
                    </a:ext>
                  </a:extLst>
                </a:gridCol>
              </a:tblGrid>
              <a:tr h="747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Kategorie </a:t>
                      </a:r>
                      <a:r>
                        <a:rPr lang="cs-CZ" sz="1800" dirty="0" smtClean="0">
                          <a:effectLst/>
                        </a:rPr>
                        <a:t>dosaženého</a:t>
                      </a:r>
                      <a:endParaRPr lang="cs-CZ" sz="1800" dirty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vzdělání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volných míst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>
                          <a:effectLst/>
                        </a:rPr>
                        <a:t>přihlášek </a:t>
                      </a:r>
                      <a:endParaRPr lang="cs-CZ" sz="18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 smtClean="0">
                          <a:effectLst/>
                        </a:rPr>
                        <a:t>z </a:t>
                      </a:r>
                      <a:r>
                        <a:rPr lang="cs-CZ" sz="1800" dirty="0">
                          <a:effectLst/>
                        </a:rPr>
                        <a:t>toho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v 1. prioritě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Počet 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cs-CZ" sz="1800" dirty="0">
                          <a:effectLst/>
                        </a:rPr>
                        <a:t>přijatých </a:t>
                      </a:r>
                      <a:endParaRPr lang="cs-CZ" sz="18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/>
                </a:tc>
                <a:extLst>
                  <a:ext uri="{0D108BD9-81ED-4DB2-BD59-A6C34878D82A}">
                    <a16:rowId xmlns:a16="http://schemas.microsoft.com/office/drawing/2014/main" xmlns="" val="111386957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59283814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348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434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174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190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8970528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2 596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4 787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1 506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1 625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1312005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773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1 143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409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058431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800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3 244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9 156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3 443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2 741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09172315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715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2 137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846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680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6728067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494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1 312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739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460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80484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>
                          <a:solidFill>
                            <a:schemeClr val="tx1"/>
                          </a:solidFill>
                          <a:effectLst/>
                        </a:rPr>
                        <a:t>369</a:t>
                      </a:r>
                      <a:endParaRPr lang="cs-CZ" sz="180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507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365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241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5557802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44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86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62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1"/>
                          </a:solidFill>
                          <a:effectLst/>
                        </a:rPr>
                        <a:t>42</a:t>
                      </a:r>
                      <a:endParaRPr lang="cs-CZ" sz="18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35687536"/>
                  </a:ext>
                </a:extLst>
              </a:tr>
              <a:tr h="3738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8 665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19 597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7 572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8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00578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8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1. kolo </a:t>
            </a: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641747"/>
              </p:ext>
            </p:extLst>
          </p:nvPr>
        </p:nvGraphicFramePr>
        <p:xfrm>
          <a:off x="274831" y="1013295"/>
          <a:ext cx="8593977" cy="509392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27548">
                  <a:extLst>
                    <a:ext uri="{9D8B030D-6E8A-4147-A177-3AD203B41FA5}">
                      <a16:colId xmlns:a16="http://schemas.microsoft.com/office/drawing/2014/main" xmlns="" val="912969772"/>
                    </a:ext>
                  </a:extLst>
                </a:gridCol>
                <a:gridCol w="996042">
                  <a:extLst>
                    <a:ext uri="{9D8B030D-6E8A-4147-A177-3AD203B41FA5}">
                      <a16:colId xmlns:a16="http://schemas.microsoft.com/office/drawing/2014/main" xmlns="" val="1733576274"/>
                    </a:ext>
                  </a:extLst>
                </a:gridCol>
                <a:gridCol w="1204777">
                  <a:extLst>
                    <a:ext uri="{9D8B030D-6E8A-4147-A177-3AD203B41FA5}">
                      <a16:colId xmlns:a16="http://schemas.microsoft.com/office/drawing/2014/main" xmlns="" val="1102284821"/>
                    </a:ext>
                  </a:extLst>
                </a:gridCol>
                <a:gridCol w="991403">
                  <a:extLst>
                    <a:ext uri="{9D8B030D-6E8A-4147-A177-3AD203B41FA5}">
                      <a16:colId xmlns:a16="http://schemas.microsoft.com/office/drawing/2014/main" xmlns="" val="3465405543"/>
                    </a:ext>
                  </a:extLst>
                </a:gridCol>
                <a:gridCol w="1520791">
                  <a:extLst>
                    <a:ext uri="{9D8B030D-6E8A-4147-A177-3AD203B41FA5}">
                      <a16:colId xmlns:a16="http://schemas.microsoft.com/office/drawing/2014/main" xmlns="" val="2839168465"/>
                    </a:ext>
                  </a:extLst>
                </a:gridCol>
                <a:gridCol w="1453416">
                  <a:extLst>
                    <a:ext uri="{9D8B030D-6E8A-4147-A177-3AD203B41FA5}">
                      <a16:colId xmlns:a16="http://schemas.microsoft.com/office/drawing/2014/main" xmlns="" val="1244143350"/>
                    </a:ext>
                  </a:extLst>
                </a:gridCol>
              </a:tblGrid>
              <a:tr h="293526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Kategorie dosaženého vzdělání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Počet </a:t>
                      </a:r>
                      <a:r>
                        <a:rPr lang="cs-CZ" sz="1600" b="1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nepřijatých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cs-CZ" sz="1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v tom z důvodu: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06083001"/>
                  </a:ext>
                </a:extLst>
              </a:tr>
              <a:tr h="777035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přijetí na vyšší prioritu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nedostatečnou kapacitu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cs-CZ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 nesplnění podmínek</a:t>
                      </a:r>
                      <a:endParaRPr lang="cs-CZ" sz="16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2115224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praktické školy C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1972371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E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190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239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112253761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výučním listem H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1 625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3 162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2 581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8368399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a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</a:t>
                      </a: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L/0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714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516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148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316885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s maturitní zkouškou bez </a:t>
                      </a:r>
                      <a:r>
                        <a:rPr lang="cs-CZ" sz="1700" b="1" dirty="0" smtClean="0">
                          <a:solidFill>
                            <a:schemeClr val="tx1"/>
                          </a:solidFill>
                          <a:effectLst/>
                        </a:rPr>
                        <a:t>OV M 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2 741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6 415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4 068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1 436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911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43785114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4letá gymnázia K/4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680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1 457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1 052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347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58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2408452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8letá gymnázia K/8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>
                          <a:effectLst/>
                        </a:rPr>
                        <a:t>460</a:t>
                      </a:r>
                      <a:endParaRPr lang="cs-CZ" sz="17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852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379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361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77983156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nástavby L/5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266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fontAlgn="b" latinLnBrk="0" hangingPunct="1"/>
                      <a:r>
                        <a:rPr lang="cs-CZ" sz="17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116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65812475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tx1"/>
                          </a:solidFill>
                          <a:effectLst/>
                        </a:rPr>
                        <a:t>konzervatoř P</a:t>
                      </a:r>
                      <a:endParaRPr lang="cs-CZ" sz="1700" b="1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42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44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15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18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u="none" strike="noStrike" dirty="0">
                          <a:effectLst/>
                        </a:rPr>
                        <a:t>11</a:t>
                      </a:r>
                      <a:endParaRPr lang="cs-CZ" sz="1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338067277"/>
                  </a:ext>
                </a:extLst>
              </a:tr>
              <a:tr h="293526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cs-CZ" sz="1700" b="1" dirty="0">
                          <a:solidFill>
                            <a:schemeClr val="bg1"/>
                          </a:solidFill>
                          <a:effectLst/>
                        </a:rPr>
                        <a:t>Celkem</a:t>
                      </a:r>
                      <a:endParaRPr lang="cs-CZ" sz="1700" b="1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6 437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13 160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8 942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2 647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7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1 571</a:t>
                      </a:r>
                      <a:endParaRPr lang="cs-CZ" sz="1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98902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8135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376666" y="1539965"/>
            <a:ext cx="8527983" cy="3784198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42900" lvl="0" indent="-342900">
              <a:spcAft>
                <a:spcPts val="12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cs-CZ" sz="2000" b="1" dirty="0">
                <a:solidFill>
                  <a:srgbClr val="C00000"/>
                </a:solidFill>
              </a:rPr>
              <a:t>34</a:t>
            </a:r>
            <a:r>
              <a:rPr lang="cs-CZ" sz="2000" b="1" dirty="0"/>
              <a:t> </a:t>
            </a:r>
            <a:r>
              <a:rPr lang="cs-CZ" sz="2000" b="1" dirty="0">
                <a:solidFill>
                  <a:srgbClr val="C00000"/>
                </a:solidFill>
              </a:rPr>
              <a:t>středních škol </a:t>
            </a:r>
            <a:r>
              <a:rPr lang="cs-CZ" sz="2000" dirty="0"/>
              <a:t>v Pardubickém kraji </a:t>
            </a:r>
            <a:r>
              <a:rPr lang="cs-CZ" sz="2000" dirty="0" smtClean="0"/>
              <a:t>vyhlásilo </a:t>
            </a:r>
            <a:r>
              <a:rPr lang="cs-CZ" sz="2000" dirty="0"/>
              <a:t>přijímací řízení na</a:t>
            </a:r>
            <a:r>
              <a:rPr lang="cs-CZ" sz="2000" b="1" dirty="0"/>
              <a:t> </a:t>
            </a:r>
            <a:r>
              <a:rPr lang="cs-CZ" sz="2000" b="1" dirty="0" smtClean="0">
                <a:solidFill>
                  <a:srgbClr val="C00000"/>
                </a:solidFill>
              </a:rPr>
              <a:t>1</a:t>
            </a:r>
            <a:r>
              <a:rPr lang="cs-CZ" b="1" dirty="0"/>
              <a:t> </a:t>
            </a:r>
            <a:r>
              <a:rPr lang="cs-CZ" sz="2000" b="1" dirty="0" smtClean="0">
                <a:solidFill>
                  <a:srgbClr val="C00000"/>
                </a:solidFill>
              </a:rPr>
              <a:t>401 </a:t>
            </a:r>
            <a:r>
              <a:rPr lang="cs-CZ" sz="2000" b="1" dirty="0">
                <a:solidFill>
                  <a:srgbClr val="C00000"/>
                </a:solidFill>
              </a:rPr>
              <a:t>volných míst</a:t>
            </a:r>
            <a:endParaRPr lang="cs-CZ" sz="2000" dirty="0">
              <a:solidFill>
                <a:srgbClr val="C00000"/>
              </a:solidFill>
            </a:endParaRPr>
          </a:p>
          <a:p>
            <a:pPr marL="342900" lvl="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ke vzdělávání </a:t>
            </a:r>
            <a:r>
              <a:rPr lang="cs-CZ" sz="2000" dirty="0" smtClean="0"/>
              <a:t>ve středních školách </a:t>
            </a:r>
            <a:r>
              <a:rPr lang="cs-CZ" sz="2000" dirty="0"/>
              <a:t>v </a:t>
            </a:r>
            <a:r>
              <a:rPr lang="cs-CZ" sz="2000" dirty="0" smtClean="0"/>
              <a:t>Pardubickém </a:t>
            </a:r>
            <a:r>
              <a:rPr lang="cs-CZ" sz="2000" dirty="0"/>
              <a:t>kraji</a:t>
            </a:r>
            <a:r>
              <a:rPr lang="cs-CZ" sz="2000" dirty="0" smtClean="0"/>
              <a:t> </a:t>
            </a:r>
            <a:r>
              <a:rPr lang="cs-CZ" sz="2000" dirty="0"/>
              <a:t>bylo podáno </a:t>
            </a:r>
            <a:r>
              <a:rPr lang="cs-CZ" sz="2000" b="1" dirty="0" smtClean="0"/>
              <a:t>1</a:t>
            </a:r>
            <a:r>
              <a:rPr lang="cs-CZ" b="1" dirty="0"/>
              <a:t> </a:t>
            </a:r>
            <a:r>
              <a:rPr lang="cs-CZ" sz="2000" b="1" dirty="0" smtClean="0"/>
              <a:t>269 přihlášek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b="1" dirty="0" smtClean="0"/>
              <a:t>74,6 </a:t>
            </a:r>
            <a:r>
              <a:rPr lang="cs-CZ" sz="2000" b="1" dirty="0"/>
              <a:t>% přihlášek</a:t>
            </a:r>
            <a:r>
              <a:rPr lang="cs-CZ" sz="2000" dirty="0"/>
              <a:t> podali </a:t>
            </a:r>
            <a:r>
              <a:rPr lang="cs-CZ" sz="2000" b="1" dirty="0" smtClean="0"/>
              <a:t>uchazeči </a:t>
            </a:r>
            <a:r>
              <a:rPr lang="cs-CZ" sz="2000" b="1" dirty="0"/>
              <a:t>z </a:t>
            </a:r>
            <a:r>
              <a:rPr lang="cs-CZ" sz="2000" b="1" dirty="0" smtClean="0"/>
              <a:t>Pardubického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10,7 </a:t>
            </a:r>
            <a:r>
              <a:rPr lang="cs-CZ" sz="2000" dirty="0"/>
              <a:t>% uchazeči</a:t>
            </a:r>
            <a:r>
              <a:rPr lang="cs-CZ" sz="2000" dirty="0" smtClean="0"/>
              <a:t> </a:t>
            </a:r>
            <a:r>
              <a:rPr lang="cs-CZ" sz="2000" dirty="0"/>
              <a:t>z </a:t>
            </a:r>
            <a:r>
              <a:rPr lang="cs-CZ" sz="2000" dirty="0" smtClean="0"/>
              <a:t>Královéhradeckého</a:t>
            </a:r>
            <a:r>
              <a:rPr lang="cs-CZ" sz="2000" b="1" dirty="0"/>
              <a:t> </a:t>
            </a:r>
            <a:r>
              <a:rPr lang="cs-CZ" sz="2000" dirty="0"/>
              <a:t>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3,4 </a:t>
            </a:r>
            <a:r>
              <a:rPr lang="cs-CZ" sz="2000" dirty="0"/>
              <a:t>% uchazeči </a:t>
            </a:r>
            <a:r>
              <a:rPr lang="cs-CZ" sz="2000" dirty="0" smtClean="0"/>
              <a:t>ze Středočeského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2,6 </a:t>
            </a:r>
            <a:r>
              <a:rPr lang="cs-CZ" sz="2000" dirty="0"/>
              <a:t>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Jihomoravského</a:t>
            </a:r>
            <a:r>
              <a:rPr lang="cs-CZ" sz="2000" dirty="0"/>
              <a:t> kraje</a:t>
            </a:r>
            <a:r>
              <a:rPr lang="cs-CZ" sz="2000" dirty="0" smtClean="0"/>
              <a:t> </a:t>
            </a:r>
          </a:p>
          <a:p>
            <a:pPr marL="1433513" lvl="1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 </a:t>
            </a:r>
            <a:r>
              <a:rPr lang="cs-CZ" sz="2000" dirty="0"/>
              <a:t>% uchazeči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Olomouckého</a:t>
            </a:r>
            <a:r>
              <a:rPr lang="cs-CZ" sz="2000" dirty="0"/>
              <a:t> kraje</a:t>
            </a:r>
            <a:endParaRPr lang="cs-CZ" sz="2000" dirty="0" smtClean="0"/>
          </a:p>
          <a:p>
            <a:pPr marL="1433513" lvl="1" indent="-355600">
              <a:spcAft>
                <a:spcPts val="1200"/>
              </a:spcAft>
              <a:buFont typeface="Wingdings" panose="05000000000000000000" pitchFamily="2" charset="2"/>
              <a:buChar char="ü"/>
            </a:pPr>
            <a:r>
              <a:rPr lang="cs-CZ" sz="2000" dirty="0" smtClean="0"/>
              <a:t>2,1</a:t>
            </a:r>
            <a:r>
              <a:rPr lang="cs-CZ" sz="2000" dirty="0"/>
              <a:t> % uchazeči</a:t>
            </a:r>
            <a:r>
              <a:rPr lang="cs-CZ" sz="2000" b="1" dirty="0"/>
              <a:t> </a:t>
            </a:r>
            <a:r>
              <a:rPr lang="cs-CZ" sz="2000" dirty="0" smtClean="0"/>
              <a:t>z</a:t>
            </a:r>
            <a:r>
              <a:rPr lang="cs-CZ" sz="2000" dirty="0"/>
              <a:t> </a:t>
            </a:r>
            <a:r>
              <a:rPr lang="cs-CZ" sz="2000" dirty="0" smtClean="0"/>
              <a:t>Prahy 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1597879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Obdélník 6"/>
          <p:cNvSpPr/>
          <p:nvPr/>
        </p:nvSpPr>
        <p:spPr>
          <a:xfrm>
            <a:off x="-108360" y="6088680"/>
            <a:ext cx="9360360" cy="7959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96" name="Picture 3" descr="C:\Users\Martin\Desktop\Pk - nove logo\a.jpg"/>
          <p:cNvPicPr/>
          <p:nvPr/>
        </p:nvPicPr>
        <p:blipFill>
          <a:blip r:embed="rId2"/>
          <a:stretch/>
        </p:blipFill>
        <p:spPr>
          <a:xfrm>
            <a:off x="251640" y="6269400"/>
            <a:ext cx="2663640" cy="396360"/>
          </a:xfrm>
          <a:prstGeom prst="rect">
            <a:avLst/>
          </a:prstGeom>
          <a:ln w="0">
            <a:noFill/>
          </a:ln>
        </p:spPr>
      </p:pic>
      <p:sp>
        <p:nvSpPr>
          <p:cNvPr id="97" name="Obdélník 9"/>
          <p:cNvSpPr/>
          <p:nvPr/>
        </p:nvSpPr>
        <p:spPr>
          <a:xfrm>
            <a:off x="-108360" y="6042960"/>
            <a:ext cx="9360360" cy="45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8" name="Obdélník 11"/>
          <p:cNvSpPr/>
          <p:nvPr/>
        </p:nvSpPr>
        <p:spPr>
          <a:xfrm>
            <a:off x="-108360" y="0"/>
            <a:ext cx="9360360" cy="10684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-108360" y="-1"/>
            <a:ext cx="9360360" cy="1157761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  <a:t>Výsledky přijímacího řízení 2023/2024</a:t>
            </a:r>
            <a:br>
              <a:rPr lang="cs-CZ" sz="2400" b="1" strike="noStrike" spc="-1" dirty="0" smtClean="0">
                <a:solidFill>
                  <a:srgbClr val="C00000"/>
                </a:solidFill>
                <a:latin typeface="Arial"/>
              </a:rPr>
            </a:br>
            <a:r>
              <a:rPr lang="cs-CZ" sz="2400" b="1" spc="-1" dirty="0" smtClean="0">
                <a:solidFill>
                  <a:srgbClr val="376092"/>
                </a:solidFill>
                <a:latin typeface="Calibri"/>
              </a:rPr>
              <a:t>2. </a:t>
            </a:r>
            <a:r>
              <a:rPr lang="cs-CZ" sz="2400" b="1" spc="-1" dirty="0">
                <a:solidFill>
                  <a:srgbClr val="376092"/>
                </a:solidFill>
                <a:latin typeface="Calibri"/>
              </a:rPr>
              <a:t>kolo </a:t>
            </a:r>
          </a:p>
        </p:txBody>
      </p:sp>
      <p:sp>
        <p:nvSpPr>
          <p:cNvPr id="8" name="Obdélník 1"/>
          <p:cNvSpPr/>
          <p:nvPr/>
        </p:nvSpPr>
        <p:spPr>
          <a:xfrm>
            <a:off x="471637" y="1338480"/>
            <a:ext cx="8306603" cy="439975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 anchor="t">
            <a:spAutoFit/>
          </a:bodyPr>
          <a:lstStyle/>
          <a:p>
            <a:pPr marL="355600" lvl="1" indent="-3556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do středních škol v Pardubickém kraji </a:t>
            </a:r>
            <a:r>
              <a:rPr lang="cs-CZ" sz="2000" dirty="0" smtClean="0"/>
              <a:t>bylo </a:t>
            </a:r>
            <a:r>
              <a:rPr lang="cs-CZ" sz="2000" b="1" dirty="0"/>
              <a:t>přijato celkem 464 uchazečů</a:t>
            </a:r>
            <a:r>
              <a:rPr lang="cs-CZ" sz="2000" dirty="0"/>
              <a:t> z celé ČR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346 z Pardubického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39 z Královéhradeckého kraje </a:t>
            </a:r>
          </a:p>
          <a:p>
            <a:pPr marL="1433513" lvl="2" indent="-355600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cs-CZ" sz="2000" dirty="0"/>
              <a:t>21 ze Středočeského </a:t>
            </a:r>
            <a:r>
              <a:rPr lang="cs-CZ" sz="2000" dirty="0" smtClean="0"/>
              <a:t>kraje</a:t>
            </a:r>
            <a:endParaRPr lang="cs-CZ" sz="2000" b="1" dirty="0" smtClean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b="1" dirty="0" smtClean="0"/>
              <a:t>119 </a:t>
            </a:r>
            <a:r>
              <a:rPr lang="cs-CZ" sz="2000" b="1" dirty="0"/>
              <a:t>uchazečů </a:t>
            </a:r>
            <a:r>
              <a:rPr lang="cs-CZ" sz="2000" b="1" dirty="0" smtClean="0"/>
              <a:t>z</a:t>
            </a:r>
            <a:r>
              <a:rPr lang="cs-CZ" sz="2000" dirty="0" smtClean="0"/>
              <a:t> Pardubického kraje </a:t>
            </a:r>
            <a:r>
              <a:rPr lang="cs-CZ" sz="2000" dirty="0"/>
              <a:t>bylo přijato do SŠ </a:t>
            </a:r>
            <a:r>
              <a:rPr lang="cs-CZ" sz="2000" b="1" dirty="0"/>
              <a:t>mimo Pardubický kraj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na žádnou střední školu </a:t>
            </a:r>
            <a:r>
              <a:rPr lang="cs-CZ" sz="2000" b="1" dirty="0">
                <a:solidFill>
                  <a:srgbClr val="C00000"/>
                </a:solidFill>
              </a:rPr>
              <a:t>nebylo přijato </a:t>
            </a:r>
            <a:r>
              <a:rPr lang="cs-CZ" sz="2000" dirty="0"/>
              <a:t>celkem </a:t>
            </a:r>
            <a:r>
              <a:rPr lang="cs-CZ" sz="2000" b="1" dirty="0" smtClean="0">
                <a:solidFill>
                  <a:srgbClr val="C00000"/>
                </a:solidFill>
              </a:rPr>
              <a:t>5 </a:t>
            </a:r>
            <a:r>
              <a:rPr lang="cs-CZ" sz="2000" b="1" dirty="0">
                <a:solidFill>
                  <a:srgbClr val="C00000"/>
                </a:solidFill>
              </a:rPr>
              <a:t>žáků 9. ročníků ZŠ </a:t>
            </a:r>
            <a:r>
              <a:rPr lang="cs-CZ" sz="2000" dirty="0"/>
              <a:t>s bydlištěm </a:t>
            </a:r>
            <a:r>
              <a:rPr lang="cs-CZ" sz="2000" dirty="0" smtClean="0"/>
              <a:t>v</a:t>
            </a:r>
            <a:r>
              <a:rPr lang="cs-CZ" sz="2000" dirty="0"/>
              <a:t> Pardubickém kraji</a:t>
            </a:r>
            <a:r>
              <a:rPr lang="cs-CZ" sz="2000" dirty="0" smtClean="0"/>
              <a:t> </a:t>
            </a:r>
            <a:endParaRPr lang="cs-CZ" sz="2000" dirty="0"/>
          </a:p>
          <a:p>
            <a:pPr marL="342900" lvl="0" indent="-3429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cs-CZ" sz="2000" dirty="0"/>
              <a:t>v červnu vyhlásily střední školy v Pardubickém kraji </a:t>
            </a:r>
            <a:r>
              <a:rPr lang="cs-CZ" sz="2000" b="1" dirty="0"/>
              <a:t>3. kolo</a:t>
            </a:r>
            <a:r>
              <a:rPr lang="cs-CZ" sz="2000" dirty="0"/>
              <a:t> přijímacího řízení </a:t>
            </a:r>
            <a:r>
              <a:rPr lang="cs-CZ" sz="2000" b="1" dirty="0"/>
              <a:t>do 62 oborů vzdělání na 558 volných míst</a:t>
            </a: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2398242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p15="http://schemas.microsoft.com/office/powerpoint/2012/main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4341</TotalTime>
  <Words>1891</Words>
  <Application>Microsoft Office PowerPoint</Application>
  <PresentationFormat>Předvádění na obrazovce (4:3)</PresentationFormat>
  <Paragraphs>375</Paragraphs>
  <Slides>34</Slides>
  <Notes>3</Notes>
  <HiddenSlides>0</HiddenSlides>
  <MMClips>0</MMClips>
  <ScaleCrop>false</ScaleCrop>
  <HeadingPairs>
    <vt:vector size="4" baseType="variant">
      <vt:variant>
        <vt:lpstr>Motiv</vt:lpstr>
      </vt:variant>
      <vt:variant>
        <vt:i4>2</vt:i4>
      </vt:variant>
      <vt:variant>
        <vt:lpstr>Nadpisy snímků</vt:lpstr>
      </vt:variant>
      <vt:variant>
        <vt:i4>34</vt:i4>
      </vt:variant>
    </vt:vector>
  </HeadingPairs>
  <TitlesOfParts>
    <vt:vector size="36" baseType="lpstr">
      <vt:lpstr>Motiv systému Office</vt:lpstr>
      <vt:lpstr>Motiv Office</vt:lpstr>
      <vt:lpstr>Přijímací řízení  ve školním roce 2024/2025</vt:lpstr>
      <vt:lpstr>Vývoj počtu žáků 9. ročníků základních škol Pardubický kraj</vt:lpstr>
      <vt:lpstr>Narození v jednotlivých okresech Pardubického kraje</vt:lpstr>
      <vt:lpstr>Výsledky přijímacího řízení 2023/2024 Pardubický kraj, 1. kolo </vt:lpstr>
      <vt:lpstr>Výsledky přijímacího řízení 2023/2024 1. kolo </vt:lpstr>
      <vt:lpstr>Výsledky přijímacího řízení 2023/2024 1. kolo </vt:lpstr>
      <vt:lpstr>Výsledky přijímacího řízení 2023/2024 1. kolo </vt:lpstr>
      <vt:lpstr>Výsledky přijímacího řízení 2023/2024 2. kolo </vt:lpstr>
      <vt:lpstr>Výsledky přijímacího řízení 2023/2024 2. kolo </vt:lpstr>
      <vt:lpstr>Weby k využití</vt:lpstr>
      <vt:lpstr>Nejdůležitější NAVRHOVANÉ změny pro přijímací řízení ve šk. roce 2025/2026</vt:lpstr>
      <vt:lpstr>Přijímací řízení šk. rok 2024/2025</vt:lpstr>
      <vt:lpstr>Přijímací řízení</vt:lpstr>
      <vt:lpstr>Přijímací řízení</vt:lpstr>
      <vt:lpstr>Přijímací řízení</vt:lpstr>
      <vt:lpstr>Podání přihlášky elektronicky</vt:lpstr>
      <vt:lpstr>Podání přihlášky hybridně</vt:lpstr>
      <vt:lpstr>Podání přihlášky na papírovém tiskopisu  </vt:lpstr>
      <vt:lpstr>Přijímací zkoušky</vt:lpstr>
      <vt:lpstr>Prezentace aplikace PowerPoint</vt:lpstr>
      <vt:lpstr>Termíny konání přijímacích zkoušek</vt:lpstr>
      <vt:lpstr>Talentová a školní přijímací zkouška</vt:lpstr>
      <vt:lpstr>Hodnocení uchazečů v 1. kole přijímacího řízení</vt:lpstr>
      <vt:lpstr>Hodnocení uchazečů v 1. kole přijímacího řízení</vt:lpstr>
      <vt:lpstr>Hodnocení uchazečů v 1. kole přijímacího řízení</vt:lpstr>
      <vt:lpstr>Vzdání se práva na přijetí</vt:lpstr>
      <vt:lpstr>Odvolání</vt:lpstr>
      <vt:lpstr>Druhé kolo přijímacího řízení</vt:lpstr>
      <vt:lpstr>Druhé kolo přijímacího řízení</vt:lpstr>
      <vt:lpstr>Třetí a další kola přijímacího řízení</vt:lpstr>
      <vt:lpstr>Třetí a další kola přijímacího řízení</vt:lpstr>
      <vt:lpstr>Žáci z Ukrajiny s dočasnou ochranou a osoby, které získaly  předchozí vzdělání ve škole mimo území České republiky</vt:lpstr>
      <vt:lpstr> Vzdělávací program Den pro školu jako nástroj kariérového poradenství </vt:lpstr>
      <vt:lpstr>Jak program funguje?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Martin Brhel</dc:creator>
  <dc:description/>
  <cp:lastModifiedBy>uzivatel</cp:lastModifiedBy>
  <cp:revision>299</cp:revision>
  <cp:lastPrinted>2024-10-15T12:25:39Z</cp:lastPrinted>
  <dcterms:created xsi:type="dcterms:W3CDTF">2017-03-06T15:56:02Z</dcterms:created>
  <dcterms:modified xsi:type="dcterms:W3CDTF">2024-11-05T22:19:12Z</dcterms:modified>
  <dc:language>cs-CZ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5</vt:i4>
  </property>
  <property fmtid="{D5CDD505-2E9C-101B-9397-08002B2CF9AE}" pid="3" name="PresentationFormat">
    <vt:lpwstr>Předvádění na obrazovce (4:3)</vt:lpwstr>
  </property>
  <property fmtid="{D5CDD505-2E9C-101B-9397-08002B2CF9AE}" pid="4" name="Slides">
    <vt:i4>31</vt:i4>
  </property>
</Properties>
</file>